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33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45632393117981435"/>
          <c:y val="0.18720295267199896"/>
          <c:w val="0.54136368110236222"/>
          <c:h val="0.81204547169995867"/>
        </c:manualLayout>
      </c:layout>
      <c:pie3DChart>
        <c:varyColors val="1"/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45632393117981435"/>
          <c:y val="0.18720295267199896"/>
          <c:w val="0.54136368110236222"/>
          <c:h val="0.81204547169995867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explosion val="5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7E1F-4E2A-BC3B-26396B47739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2-7E1F-4E2A-BC3B-26396B47739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7E1F-4E2A-BC3B-26396B47739A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7E1F-4E2A-BC3B-26396B47739A}"/>
                </c:ext>
              </c:extLst>
            </c:dLbl>
            <c:dLbl>
              <c:idx val="1"/>
              <c:layout>
                <c:manualLayout>
                  <c:x val="-1.1096015481999554E-2"/>
                  <c:y val="-0.1009378672857988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E1F-4E2A-BC3B-26396B47739A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7E1F-4E2A-BC3B-26396B47739A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Young Man</c:v>
                </c:pt>
                <c:pt idx="1">
                  <c:v>Middle-Aged</c:v>
                </c:pt>
                <c:pt idx="2">
                  <c:v>Senior Citizen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12</c:v>
                </c:pt>
                <c:pt idx="1">
                  <c:v>2100</c:v>
                </c:pt>
                <c:pt idx="2">
                  <c:v>3099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1F-4E2A-BC3B-26396B47739A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73CC-43A0-B29B-B648D66BA1A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73CC-43A0-B29B-B648D66BA1A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73CC-43A0-B29B-B648D66BA1A3}"/>
              </c:ext>
            </c:extLst>
          </c:dPt>
          <c:cat>
            <c:strRef>
              <c:f>Sheet1!$A$2:$A$4</c:f>
              <c:strCache>
                <c:ptCount val="3"/>
                <c:pt idx="0">
                  <c:v>Cellular</c:v>
                </c:pt>
                <c:pt idx="1">
                  <c:v>Telephone</c:v>
                </c:pt>
                <c:pt idx="2">
                  <c:v>Unknown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4371</c:v>
                </c:pt>
                <c:pt idx="1">
                  <c:v>585</c:v>
                </c:pt>
                <c:pt idx="2">
                  <c:v>255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39-4CBD-959A-B7216E89FD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Mode</a:t>
            </a:r>
            <a:r>
              <a:rPr lang="en-US" baseline="0" dirty="0"/>
              <a:t> of communication</a:t>
            </a:r>
            <a:endParaRPr lang="en-US" dirty="0"/>
          </a:p>
        </c:rich>
      </c:tx>
      <c:layout>
        <c:manualLayout>
          <c:xMode val="edge"/>
          <c:yMode val="edge"/>
          <c:x val="0.16683464169961129"/>
          <c:y val="9.32141106101634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16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AD75-4582-B934-D284367D1A7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2-AD75-4582-B934-D284367D1A7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AD75-4582-B934-D284367D1A7E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AD75-4582-B934-D284367D1A7E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AD75-4582-B934-D284367D1A7E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AD75-4582-B934-D284367D1A7E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Cellular</c:v>
                </c:pt>
                <c:pt idx="1">
                  <c:v>Telephone</c:v>
                </c:pt>
                <c:pt idx="2">
                  <c:v>Unknown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4371</c:v>
                </c:pt>
                <c:pt idx="1">
                  <c:v>585</c:v>
                </c:pt>
                <c:pt idx="2">
                  <c:v>255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75-4582-B934-D284367D1A7E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  <c:perspective val="5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50800">
                <a:solidFill>
                  <a:schemeClr val="lt1"/>
                </a:solidFill>
              </a:ln>
              <a:effectLst/>
              <a:sp3d contourW="508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2425-4468-82F1-7F7872F23779}"/>
              </c:ext>
            </c:extLst>
          </c:dPt>
          <c:dPt>
            <c:idx val="1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</a:gsLst>
                <a:lin ang="5400000" scaled="0"/>
              </a:gradFill>
              <a:ln w="50800">
                <a:solidFill>
                  <a:schemeClr val="lt1"/>
                </a:solidFill>
              </a:ln>
              <a:effectLst/>
              <a:sp3d contourW="508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2425-4468-82F1-7F7872F23779}"/>
              </c:ext>
            </c:extLst>
          </c:dPt>
          <c:dPt>
            <c:idx val="2"/>
            <c:bubble3D val="0"/>
            <c:spPr>
              <a:gradFill>
                <a:gsLst>
                  <a:gs pos="100000">
                    <a:schemeClr val="accent3">
                      <a:lumMod val="60000"/>
                      <a:lumOff val="40000"/>
                    </a:schemeClr>
                  </a:gs>
                  <a:gs pos="0">
                    <a:schemeClr val="accent3"/>
                  </a:gs>
                </a:gsLst>
                <a:lin ang="5400000" scaled="0"/>
              </a:gradFill>
              <a:ln w="50800">
                <a:solidFill>
                  <a:schemeClr val="lt1"/>
                </a:solidFill>
              </a:ln>
              <a:effectLst/>
              <a:sp3d contourW="508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2425-4468-82F1-7F7872F23779}"/>
              </c:ext>
            </c:extLst>
          </c:dPt>
          <c:cat>
            <c:strRef>
              <c:f>Sheet1!$A$2:$A$4</c:f>
              <c:strCache>
                <c:ptCount val="3"/>
                <c:pt idx="0">
                  <c:v>Single</c:v>
                </c:pt>
                <c:pt idx="1">
                  <c:v>Married</c:v>
                </c:pt>
                <c:pt idx="2">
                  <c:v>Divorced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1901</c:v>
                </c:pt>
                <c:pt idx="1">
                  <c:v>2828</c:v>
                </c:pt>
                <c:pt idx="2">
                  <c:v>482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A9-4227-9EC0-7B7BFD6941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alpha val="5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/>
      </a:fgClr>
      <a:bgClr>
        <a:schemeClr val="dk1">
          <a:lumMod val="10000"/>
          <a:lumOff val="90000"/>
        </a:schemeClr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MARITAL STATUS</a:t>
            </a:r>
          </a:p>
        </c:rich>
      </c:tx>
      <c:layout>
        <c:manualLayout>
          <c:xMode val="edge"/>
          <c:yMode val="edge"/>
          <c:x val="0.10508993274126489"/>
          <c:y val="0.7860962869874780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"/>
          <c:y val="0.19779732629621541"/>
          <c:w val="0.89964170580364755"/>
          <c:h val="0.55605523858593331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14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6-0F70-40D2-ABB0-44FBFBE9C8D7}"/>
              </c:ext>
            </c:extLst>
          </c:dPt>
          <c:dPt>
            <c:idx val="1"/>
            <c:bubble3D val="0"/>
            <c:explosion val="19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4-0F70-40D2-ABB0-44FBFBE9C8D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0F70-40D2-ABB0-44FBFBE9C8D7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0F70-40D2-ABB0-44FBFBE9C8D7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0F70-40D2-ABB0-44FBFBE9C8D7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316987096021051"/>
                      <c:h val="0.1963579950665200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0F70-40D2-ABB0-44FBFBE9C8D7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Single</c:v>
                </c:pt>
                <c:pt idx="1">
                  <c:v>Married</c:v>
                </c:pt>
                <c:pt idx="2">
                  <c:v>Divorced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1901</c:v>
                </c:pt>
                <c:pt idx="1">
                  <c:v>2828</c:v>
                </c:pt>
                <c:pt idx="2">
                  <c:v>482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70-40D2-ABB0-44FBFBE9C8D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marital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0F70-40D2-ABB0-44FBFBE9C8D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8-0F70-40D2-ABB0-44FBFBE9C8D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9-0F70-40D2-ABB0-44FBFBE9C8D7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0F70-40D2-ABB0-44FBFBE9C8D7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0F70-40D2-ABB0-44FBFBE9C8D7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0F70-40D2-ABB0-44FBFBE9C8D7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Single</c:v>
                </c:pt>
                <c:pt idx="1">
                  <c:v>Married</c:v>
                </c:pt>
                <c:pt idx="2">
                  <c:v>Divorced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F70-40D2-ABB0-44FBFBE9C8D7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Housing status</a:t>
            </a:r>
          </a:p>
        </c:rich>
      </c:tx>
      <c:layout>
        <c:manualLayout>
          <c:xMode val="edge"/>
          <c:yMode val="edge"/>
          <c:x val="0.10508993274126489"/>
          <c:y val="0.7860962869874780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4.5617406452887459E-3"/>
          <c:y val="0.19226143695123316"/>
          <c:w val="0.89964170580364755"/>
          <c:h val="0.55605523858593331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14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20B6-436E-A746-25ACE92E973B}"/>
              </c:ext>
            </c:extLst>
          </c:dPt>
          <c:dPt>
            <c:idx val="1"/>
            <c:bubble3D val="0"/>
            <c:explosion val="19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20B6-436E-A746-25ACE92E973B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20B6-436E-A746-25ACE92E973B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2910695845044496"/>
                      <c:h val="0.1963579950665200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20B6-436E-A746-25ACE92E973B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Own House</c:v>
                </c:pt>
                <c:pt idx="1">
                  <c:v>Rented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1099</c:v>
                </c:pt>
                <c:pt idx="1">
                  <c:v>4112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0B6-436E-A746-25ACE92E973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marital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8-20B6-436E-A746-25ACE92E973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A-20B6-436E-A746-25ACE92E973B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20B6-436E-A746-25ACE92E973B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20B6-436E-A746-25ACE92E973B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Own House</c:v>
                </c:pt>
                <c:pt idx="1">
                  <c:v>Rented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20B6-436E-A746-25ACE92E973B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Loans Impact</a:t>
            </a:r>
          </a:p>
        </c:rich>
      </c:tx>
      <c:layout>
        <c:manualLayout>
          <c:xMode val="edge"/>
          <c:yMode val="edge"/>
          <c:x val="0.2556273740357935"/>
          <c:y val="0.8248475124023537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7.2987850324619935E-2"/>
          <c:y val="0.20333321564119763"/>
          <c:w val="0.89964170580364755"/>
          <c:h val="0.55605523858593331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explosion val="14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3BBA-45BA-9D70-E6CE2769B656}"/>
              </c:ext>
            </c:extLst>
          </c:dPt>
          <c:dPt>
            <c:idx val="1"/>
            <c:bubble3D val="0"/>
            <c:explosion val="19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3BBA-45BA-9D70-E6CE2769B656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3BBA-45BA-9D70-E6CE2769B656}"/>
                </c:ext>
              </c:extLst>
            </c:dLbl>
            <c:dLbl>
              <c:idx val="1"/>
              <c:layout>
                <c:manualLayout>
                  <c:x val="-9.1234812905774971E-3"/>
                  <c:y val="-6.089478279480463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2910695845044496"/>
                      <c:h val="0.1963579950665200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BBA-45BA-9D70-E6CE2769B656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Loans</c:v>
                </c:pt>
                <c:pt idx="1">
                  <c:v>No Loans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314</c:v>
                </c:pt>
                <c:pt idx="1">
                  <c:v>4897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BBA-45BA-9D70-E6CE2769B65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marital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6-3BBA-45BA-9D70-E6CE2769B65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8-3BBA-45BA-9D70-E6CE2769B656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3BBA-45BA-9D70-E6CE2769B656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3BBA-45BA-9D70-E6CE2769B656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Loans</c:v>
                </c:pt>
                <c:pt idx="1">
                  <c:v>No Loans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3BBA-45BA-9D70-E6CE2769B656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67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DCFD1C-452D-4433-99EF-8FCFFD9D9CE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852C997-F56F-4C1A-98B7-3D1F745F35A7}">
      <dgm:prSet phldrT="[Text]"/>
      <dgm:spPr>
        <a:noFill/>
      </dgm:spPr>
      <dgm:t>
        <a:bodyPr/>
        <a:lstStyle/>
        <a:p>
          <a:r>
            <a:rPr lang="en-US" dirty="0">
              <a:solidFill>
                <a:srgbClr val="7030A0"/>
              </a:solidFill>
              <a:latin typeface="Bodoni MT" panose="02070603080606020203" pitchFamily="18" charset="0"/>
            </a:rPr>
            <a:t>Introduction</a:t>
          </a:r>
          <a:endParaRPr lang="en-IN" dirty="0">
            <a:solidFill>
              <a:srgbClr val="7030A0"/>
            </a:solidFill>
            <a:latin typeface="Bodoni MT" panose="02070603080606020203" pitchFamily="18" charset="0"/>
          </a:endParaRPr>
        </a:p>
      </dgm:t>
    </dgm:pt>
    <dgm:pt modelId="{3BB61B45-2DF6-4175-97A6-DA88BD94C5BA}" type="parTrans" cxnId="{A01ED1DB-234B-467A-A041-19C71996B89F}">
      <dgm:prSet/>
      <dgm:spPr/>
      <dgm:t>
        <a:bodyPr/>
        <a:lstStyle/>
        <a:p>
          <a:endParaRPr lang="en-IN"/>
        </a:p>
      </dgm:t>
    </dgm:pt>
    <dgm:pt modelId="{1E355469-33B4-470B-86B7-2AB9400A5A09}" type="sibTrans" cxnId="{A01ED1DB-234B-467A-A041-19C71996B89F}">
      <dgm:prSet/>
      <dgm:spPr/>
      <dgm:t>
        <a:bodyPr/>
        <a:lstStyle/>
        <a:p>
          <a:endParaRPr lang="en-IN"/>
        </a:p>
      </dgm:t>
    </dgm:pt>
    <dgm:pt modelId="{FB1CF0CB-C7E1-419E-A32A-EC9EED92532B}">
      <dgm:prSet phldrT="[Text]"/>
      <dgm:spPr>
        <a:noFill/>
      </dgm:spPr>
      <dgm:t>
        <a:bodyPr/>
        <a:lstStyle/>
        <a:p>
          <a:r>
            <a:rPr lang="en-US" dirty="0">
              <a:solidFill>
                <a:srgbClr val="7030A0"/>
              </a:solidFill>
              <a:latin typeface="Bodoni MT" panose="02070603080606020203" pitchFamily="18" charset="0"/>
            </a:rPr>
            <a:t>Methodology</a:t>
          </a:r>
          <a:endParaRPr lang="en-IN" dirty="0">
            <a:solidFill>
              <a:srgbClr val="7030A0"/>
            </a:solidFill>
            <a:latin typeface="Bodoni MT" panose="02070603080606020203" pitchFamily="18" charset="0"/>
          </a:endParaRPr>
        </a:p>
      </dgm:t>
    </dgm:pt>
    <dgm:pt modelId="{C7CA089E-535F-4246-B8D0-0C0C59C46BD7}" type="parTrans" cxnId="{18D064A9-42BD-4EFF-A4E6-3925138B32BC}">
      <dgm:prSet/>
      <dgm:spPr/>
      <dgm:t>
        <a:bodyPr/>
        <a:lstStyle/>
        <a:p>
          <a:endParaRPr lang="en-IN"/>
        </a:p>
      </dgm:t>
    </dgm:pt>
    <dgm:pt modelId="{717176E7-BD17-43E9-8247-9CBDBDA01E0E}" type="sibTrans" cxnId="{18D064A9-42BD-4EFF-A4E6-3925138B32BC}">
      <dgm:prSet/>
      <dgm:spPr/>
      <dgm:t>
        <a:bodyPr/>
        <a:lstStyle/>
        <a:p>
          <a:endParaRPr lang="en-IN"/>
        </a:p>
      </dgm:t>
    </dgm:pt>
    <dgm:pt modelId="{7563A3FB-154A-48C1-B983-6A06EE25AE14}">
      <dgm:prSet phldrT="[Text]"/>
      <dgm:spPr>
        <a:noFill/>
      </dgm:spPr>
      <dgm:t>
        <a:bodyPr/>
        <a:lstStyle/>
        <a:p>
          <a:r>
            <a:rPr lang="en-US" dirty="0">
              <a:solidFill>
                <a:srgbClr val="7030A0"/>
              </a:solidFill>
              <a:latin typeface="Bodoni MT" panose="02070603080606020203" pitchFamily="18" charset="0"/>
            </a:rPr>
            <a:t>Insights and findings</a:t>
          </a:r>
        </a:p>
      </dgm:t>
    </dgm:pt>
    <dgm:pt modelId="{B855BE1E-F0C3-49A4-928F-DCCDE34C0012}" type="parTrans" cxnId="{37F8CA68-1212-402C-AFEF-5B9DACCD6335}">
      <dgm:prSet/>
      <dgm:spPr/>
      <dgm:t>
        <a:bodyPr/>
        <a:lstStyle/>
        <a:p>
          <a:endParaRPr lang="en-IN"/>
        </a:p>
      </dgm:t>
    </dgm:pt>
    <dgm:pt modelId="{0DB9A335-AFC9-41C3-BB91-66833BF8049A}" type="sibTrans" cxnId="{37F8CA68-1212-402C-AFEF-5B9DACCD6335}">
      <dgm:prSet/>
      <dgm:spPr/>
      <dgm:t>
        <a:bodyPr/>
        <a:lstStyle/>
        <a:p>
          <a:endParaRPr lang="en-IN"/>
        </a:p>
      </dgm:t>
    </dgm:pt>
    <dgm:pt modelId="{A7182E58-0274-40B5-BEDE-854DA9C285C2}">
      <dgm:prSet phldrT="[Text]"/>
      <dgm:spPr>
        <a:noFill/>
      </dgm:spPr>
      <dgm:t>
        <a:bodyPr/>
        <a:lstStyle/>
        <a:p>
          <a:r>
            <a:rPr lang="en-US" dirty="0">
              <a:solidFill>
                <a:srgbClr val="7030A0"/>
              </a:solidFill>
              <a:latin typeface="Bodoni MT" panose="02070603080606020203" pitchFamily="18" charset="0"/>
            </a:rPr>
            <a:t>Conclusion</a:t>
          </a:r>
        </a:p>
      </dgm:t>
    </dgm:pt>
    <dgm:pt modelId="{3CC9A98B-8346-41B5-97A4-70436C0DF9C8}" type="parTrans" cxnId="{74BFDB10-B59C-4AE6-B5AC-6246B8050FA7}">
      <dgm:prSet/>
      <dgm:spPr/>
      <dgm:t>
        <a:bodyPr/>
        <a:lstStyle/>
        <a:p>
          <a:endParaRPr lang="en-IN"/>
        </a:p>
      </dgm:t>
    </dgm:pt>
    <dgm:pt modelId="{FC8C038B-F903-49E2-ADFD-5F6B20DD69BD}" type="sibTrans" cxnId="{74BFDB10-B59C-4AE6-B5AC-6246B8050FA7}">
      <dgm:prSet/>
      <dgm:spPr/>
      <dgm:t>
        <a:bodyPr/>
        <a:lstStyle/>
        <a:p>
          <a:endParaRPr lang="en-IN"/>
        </a:p>
      </dgm:t>
    </dgm:pt>
    <dgm:pt modelId="{4B786DE7-7D7F-4CF5-AA90-EAE42D4C6C31}" type="pres">
      <dgm:prSet presAssocID="{78DCFD1C-452D-4433-99EF-8FCFFD9D9CEF}" presName="Name0" presStyleCnt="0">
        <dgm:presLayoutVars>
          <dgm:chMax val="7"/>
          <dgm:chPref val="7"/>
          <dgm:dir/>
        </dgm:presLayoutVars>
      </dgm:prSet>
      <dgm:spPr/>
    </dgm:pt>
    <dgm:pt modelId="{D537780E-A5EC-49B9-8095-558747EFE607}" type="pres">
      <dgm:prSet presAssocID="{78DCFD1C-452D-4433-99EF-8FCFFD9D9CEF}" presName="Name1" presStyleCnt="0"/>
      <dgm:spPr/>
    </dgm:pt>
    <dgm:pt modelId="{99655D50-58D1-4E4D-9435-7D36DE008B31}" type="pres">
      <dgm:prSet presAssocID="{78DCFD1C-452D-4433-99EF-8FCFFD9D9CEF}" presName="cycle" presStyleCnt="0"/>
      <dgm:spPr/>
    </dgm:pt>
    <dgm:pt modelId="{CF2DDBE3-9781-449D-A91D-FEA8B8F8D25E}" type="pres">
      <dgm:prSet presAssocID="{78DCFD1C-452D-4433-99EF-8FCFFD9D9CEF}" presName="srcNode" presStyleLbl="node1" presStyleIdx="0" presStyleCnt="4"/>
      <dgm:spPr/>
    </dgm:pt>
    <dgm:pt modelId="{D6D663C2-4971-448C-857A-8C76C926BDE0}" type="pres">
      <dgm:prSet presAssocID="{78DCFD1C-452D-4433-99EF-8FCFFD9D9CEF}" presName="conn" presStyleLbl="parChTrans1D2" presStyleIdx="0" presStyleCnt="1"/>
      <dgm:spPr/>
    </dgm:pt>
    <dgm:pt modelId="{1100EEFF-1A2D-456E-9E75-EA6CCA8EF328}" type="pres">
      <dgm:prSet presAssocID="{78DCFD1C-452D-4433-99EF-8FCFFD9D9CEF}" presName="extraNode" presStyleLbl="node1" presStyleIdx="0" presStyleCnt="4"/>
      <dgm:spPr/>
    </dgm:pt>
    <dgm:pt modelId="{EE2E3B04-D92D-4826-8171-DC5532D3F97D}" type="pres">
      <dgm:prSet presAssocID="{78DCFD1C-452D-4433-99EF-8FCFFD9D9CEF}" presName="dstNode" presStyleLbl="node1" presStyleIdx="0" presStyleCnt="4"/>
      <dgm:spPr/>
    </dgm:pt>
    <dgm:pt modelId="{BF117FF7-7DD0-4067-B9CC-841CD425C018}" type="pres">
      <dgm:prSet presAssocID="{D852C997-F56F-4C1A-98B7-3D1F745F35A7}" presName="text_1" presStyleLbl="node1" presStyleIdx="0" presStyleCnt="4" custScaleX="90589" custLinFactNeighborX="-5490">
        <dgm:presLayoutVars>
          <dgm:bulletEnabled val="1"/>
        </dgm:presLayoutVars>
      </dgm:prSet>
      <dgm:spPr>
        <a:prstGeom prst="roundRect">
          <a:avLst/>
        </a:prstGeom>
      </dgm:spPr>
    </dgm:pt>
    <dgm:pt modelId="{268439B5-9594-452D-99E1-2918DF344375}" type="pres">
      <dgm:prSet presAssocID="{D852C997-F56F-4C1A-98B7-3D1F745F35A7}" presName="accent_1" presStyleCnt="0"/>
      <dgm:spPr/>
    </dgm:pt>
    <dgm:pt modelId="{9F44F06B-DC34-4867-AFE4-3B514B9DC50B}" type="pres">
      <dgm:prSet presAssocID="{D852C997-F56F-4C1A-98B7-3D1F745F35A7}" presName="accentRepeatNode" presStyleLbl="solidFgAcc1" presStyleIdx="0" presStyleCnt="4" custScaleX="94326" custScaleY="96927"/>
      <dgm:spPr/>
    </dgm:pt>
    <dgm:pt modelId="{BD1AE0D1-0CAD-4F5C-8A3A-4BFEA2FFD8D4}" type="pres">
      <dgm:prSet presAssocID="{FB1CF0CB-C7E1-419E-A32A-EC9EED92532B}" presName="text_2" presStyleLbl="node1" presStyleIdx="1" presStyleCnt="4" custScaleX="88308" custLinFactNeighborX="-2581" custLinFactNeighborY="0">
        <dgm:presLayoutVars>
          <dgm:bulletEnabled val="1"/>
        </dgm:presLayoutVars>
      </dgm:prSet>
      <dgm:spPr>
        <a:prstGeom prst="roundRect">
          <a:avLst/>
        </a:prstGeom>
      </dgm:spPr>
    </dgm:pt>
    <dgm:pt modelId="{4D7180D1-8293-411A-9D17-152D1BEDA008}" type="pres">
      <dgm:prSet presAssocID="{FB1CF0CB-C7E1-419E-A32A-EC9EED92532B}" presName="accent_2" presStyleCnt="0"/>
      <dgm:spPr/>
    </dgm:pt>
    <dgm:pt modelId="{D56FBE25-F2E5-487C-8C47-9B019205D841}" type="pres">
      <dgm:prSet presAssocID="{FB1CF0CB-C7E1-419E-A32A-EC9EED92532B}" presName="accentRepeatNode" presStyleLbl="solidFgAcc1" presStyleIdx="1" presStyleCnt="4"/>
      <dgm:spPr/>
    </dgm:pt>
    <dgm:pt modelId="{C555B4C2-EE78-49CE-BA72-329231483EF5}" type="pres">
      <dgm:prSet presAssocID="{7563A3FB-154A-48C1-B983-6A06EE25AE14}" presName="text_3" presStyleLbl="node1" presStyleIdx="2" presStyleCnt="4" custScaleX="88308" custLinFactNeighborX="-2903" custLinFactNeighborY="-2528">
        <dgm:presLayoutVars>
          <dgm:bulletEnabled val="1"/>
        </dgm:presLayoutVars>
      </dgm:prSet>
      <dgm:spPr>
        <a:prstGeom prst="roundRect">
          <a:avLst/>
        </a:prstGeom>
      </dgm:spPr>
    </dgm:pt>
    <dgm:pt modelId="{CB07E062-5451-4716-BF7F-8E4BF2BF2C69}" type="pres">
      <dgm:prSet presAssocID="{7563A3FB-154A-48C1-B983-6A06EE25AE14}" presName="accent_3" presStyleCnt="0"/>
      <dgm:spPr/>
    </dgm:pt>
    <dgm:pt modelId="{659E1022-A73D-48A4-B821-E13DAC8EDF28}" type="pres">
      <dgm:prSet presAssocID="{7563A3FB-154A-48C1-B983-6A06EE25AE14}" presName="accentRepeatNode" presStyleLbl="solidFgAcc1" presStyleIdx="2" presStyleCnt="4" custLinFactNeighborX="929" custLinFactNeighborY="-929"/>
      <dgm:spPr/>
    </dgm:pt>
    <dgm:pt modelId="{9DF849C5-38C2-428D-90B0-85E530410B8F}" type="pres">
      <dgm:prSet presAssocID="{A7182E58-0274-40B5-BEDE-854DA9C285C2}" presName="text_4" presStyleLbl="node1" presStyleIdx="3" presStyleCnt="4" custScaleX="88308" custLinFactNeighborX="-4350" custLinFactNeighborY="4101">
        <dgm:presLayoutVars>
          <dgm:bulletEnabled val="1"/>
        </dgm:presLayoutVars>
      </dgm:prSet>
      <dgm:spPr>
        <a:prstGeom prst="roundRect">
          <a:avLst/>
        </a:prstGeom>
      </dgm:spPr>
    </dgm:pt>
    <dgm:pt modelId="{AB38FAA4-BE23-4AB0-86A1-F6C85E1D8E5B}" type="pres">
      <dgm:prSet presAssocID="{A7182E58-0274-40B5-BEDE-854DA9C285C2}" presName="accent_4" presStyleCnt="0"/>
      <dgm:spPr/>
    </dgm:pt>
    <dgm:pt modelId="{79F1F22E-B7AA-4AD3-9F83-D6B8FBD1FE71}" type="pres">
      <dgm:prSet presAssocID="{A7182E58-0274-40B5-BEDE-854DA9C285C2}" presName="accentRepeatNode" presStyleLbl="solidFgAcc1" presStyleIdx="3" presStyleCnt="4"/>
      <dgm:spPr/>
    </dgm:pt>
  </dgm:ptLst>
  <dgm:cxnLst>
    <dgm:cxn modelId="{56D5EC0E-ACA1-4F11-98A2-FEAEBB9C49DA}" type="presOf" srcId="{D852C997-F56F-4C1A-98B7-3D1F745F35A7}" destId="{BF117FF7-7DD0-4067-B9CC-841CD425C018}" srcOrd="0" destOrd="0" presId="urn:microsoft.com/office/officeart/2008/layout/VerticalCurvedList"/>
    <dgm:cxn modelId="{74BFDB10-B59C-4AE6-B5AC-6246B8050FA7}" srcId="{78DCFD1C-452D-4433-99EF-8FCFFD9D9CEF}" destId="{A7182E58-0274-40B5-BEDE-854DA9C285C2}" srcOrd="3" destOrd="0" parTransId="{3CC9A98B-8346-41B5-97A4-70436C0DF9C8}" sibTransId="{FC8C038B-F903-49E2-ADFD-5F6B20DD69BD}"/>
    <dgm:cxn modelId="{23A22213-9441-466D-8ED3-80ED5D25E33A}" type="presOf" srcId="{78DCFD1C-452D-4433-99EF-8FCFFD9D9CEF}" destId="{4B786DE7-7D7F-4CF5-AA90-EAE42D4C6C31}" srcOrd="0" destOrd="0" presId="urn:microsoft.com/office/officeart/2008/layout/VerticalCurvedList"/>
    <dgm:cxn modelId="{86F15336-B2B5-4F3A-AD05-3754776A02B7}" type="presOf" srcId="{1E355469-33B4-470B-86B7-2AB9400A5A09}" destId="{D6D663C2-4971-448C-857A-8C76C926BDE0}" srcOrd="0" destOrd="0" presId="urn:microsoft.com/office/officeart/2008/layout/VerticalCurvedList"/>
    <dgm:cxn modelId="{37F8CA68-1212-402C-AFEF-5B9DACCD6335}" srcId="{78DCFD1C-452D-4433-99EF-8FCFFD9D9CEF}" destId="{7563A3FB-154A-48C1-B983-6A06EE25AE14}" srcOrd="2" destOrd="0" parTransId="{B855BE1E-F0C3-49A4-928F-DCCDE34C0012}" sibTransId="{0DB9A335-AFC9-41C3-BB91-66833BF8049A}"/>
    <dgm:cxn modelId="{AF62018B-C318-4416-AF6C-9AE5301065BC}" type="presOf" srcId="{FB1CF0CB-C7E1-419E-A32A-EC9EED92532B}" destId="{BD1AE0D1-0CAD-4F5C-8A3A-4BFEA2FFD8D4}" srcOrd="0" destOrd="0" presId="urn:microsoft.com/office/officeart/2008/layout/VerticalCurvedList"/>
    <dgm:cxn modelId="{18D064A9-42BD-4EFF-A4E6-3925138B32BC}" srcId="{78DCFD1C-452D-4433-99EF-8FCFFD9D9CEF}" destId="{FB1CF0CB-C7E1-419E-A32A-EC9EED92532B}" srcOrd="1" destOrd="0" parTransId="{C7CA089E-535F-4246-B8D0-0C0C59C46BD7}" sibTransId="{717176E7-BD17-43E9-8247-9CBDBDA01E0E}"/>
    <dgm:cxn modelId="{1C9265B8-C98A-4522-9965-7DFB33657814}" type="presOf" srcId="{A7182E58-0274-40B5-BEDE-854DA9C285C2}" destId="{9DF849C5-38C2-428D-90B0-85E530410B8F}" srcOrd="0" destOrd="0" presId="urn:microsoft.com/office/officeart/2008/layout/VerticalCurvedList"/>
    <dgm:cxn modelId="{501B56BD-265D-49C8-9F40-41E931C5A1E0}" type="presOf" srcId="{7563A3FB-154A-48C1-B983-6A06EE25AE14}" destId="{C555B4C2-EE78-49CE-BA72-329231483EF5}" srcOrd="0" destOrd="0" presId="urn:microsoft.com/office/officeart/2008/layout/VerticalCurvedList"/>
    <dgm:cxn modelId="{A01ED1DB-234B-467A-A041-19C71996B89F}" srcId="{78DCFD1C-452D-4433-99EF-8FCFFD9D9CEF}" destId="{D852C997-F56F-4C1A-98B7-3D1F745F35A7}" srcOrd="0" destOrd="0" parTransId="{3BB61B45-2DF6-4175-97A6-DA88BD94C5BA}" sibTransId="{1E355469-33B4-470B-86B7-2AB9400A5A09}"/>
    <dgm:cxn modelId="{C7FE8F14-3DFB-4BDF-8D4F-61184EB7DF80}" type="presParOf" srcId="{4B786DE7-7D7F-4CF5-AA90-EAE42D4C6C31}" destId="{D537780E-A5EC-49B9-8095-558747EFE607}" srcOrd="0" destOrd="0" presId="urn:microsoft.com/office/officeart/2008/layout/VerticalCurvedList"/>
    <dgm:cxn modelId="{97D1732D-D94B-40F1-ACC6-134314BC64AF}" type="presParOf" srcId="{D537780E-A5EC-49B9-8095-558747EFE607}" destId="{99655D50-58D1-4E4D-9435-7D36DE008B31}" srcOrd="0" destOrd="0" presId="urn:microsoft.com/office/officeart/2008/layout/VerticalCurvedList"/>
    <dgm:cxn modelId="{8327051D-2D66-4F0D-99FB-AE83D9D87C45}" type="presParOf" srcId="{99655D50-58D1-4E4D-9435-7D36DE008B31}" destId="{CF2DDBE3-9781-449D-A91D-FEA8B8F8D25E}" srcOrd="0" destOrd="0" presId="urn:microsoft.com/office/officeart/2008/layout/VerticalCurvedList"/>
    <dgm:cxn modelId="{58AEAA2F-56AE-4E44-B967-12D5AD20DC64}" type="presParOf" srcId="{99655D50-58D1-4E4D-9435-7D36DE008B31}" destId="{D6D663C2-4971-448C-857A-8C76C926BDE0}" srcOrd="1" destOrd="0" presId="urn:microsoft.com/office/officeart/2008/layout/VerticalCurvedList"/>
    <dgm:cxn modelId="{3E722CFC-3827-4D23-B199-BA33B9833B82}" type="presParOf" srcId="{99655D50-58D1-4E4D-9435-7D36DE008B31}" destId="{1100EEFF-1A2D-456E-9E75-EA6CCA8EF328}" srcOrd="2" destOrd="0" presId="urn:microsoft.com/office/officeart/2008/layout/VerticalCurvedList"/>
    <dgm:cxn modelId="{ACB1FC6E-F482-4A7A-9E95-4C2DC2B59375}" type="presParOf" srcId="{99655D50-58D1-4E4D-9435-7D36DE008B31}" destId="{EE2E3B04-D92D-4826-8171-DC5532D3F97D}" srcOrd="3" destOrd="0" presId="urn:microsoft.com/office/officeart/2008/layout/VerticalCurvedList"/>
    <dgm:cxn modelId="{09958E1C-7AFD-4C9C-8598-A210BCAA8E01}" type="presParOf" srcId="{D537780E-A5EC-49B9-8095-558747EFE607}" destId="{BF117FF7-7DD0-4067-B9CC-841CD425C018}" srcOrd="1" destOrd="0" presId="urn:microsoft.com/office/officeart/2008/layout/VerticalCurvedList"/>
    <dgm:cxn modelId="{F7F14826-741C-4E8A-8C95-5D252B7714C3}" type="presParOf" srcId="{D537780E-A5EC-49B9-8095-558747EFE607}" destId="{268439B5-9594-452D-99E1-2918DF344375}" srcOrd="2" destOrd="0" presId="urn:microsoft.com/office/officeart/2008/layout/VerticalCurvedList"/>
    <dgm:cxn modelId="{0881B1CD-BB49-4848-AC11-E4CBA23CFCD3}" type="presParOf" srcId="{268439B5-9594-452D-99E1-2918DF344375}" destId="{9F44F06B-DC34-4867-AFE4-3B514B9DC50B}" srcOrd="0" destOrd="0" presId="urn:microsoft.com/office/officeart/2008/layout/VerticalCurvedList"/>
    <dgm:cxn modelId="{E442CA94-F008-4237-A661-E72229B357C0}" type="presParOf" srcId="{D537780E-A5EC-49B9-8095-558747EFE607}" destId="{BD1AE0D1-0CAD-4F5C-8A3A-4BFEA2FFD8D4}" srcOrd="3" destOrd="0" presId="urn:microsoft.com/office/officeart/2008/layout/VerticalCurvedList"/>
    <dgm:cxn modelId="{78823997-8C4F-4854-8C1D-1D549FE79096}" type="presParOf" srcId="{D537780E-A5EC-49B9-8095-558747EFE607}" destId="{4D7180D1-8293-411A-9D17-152D1BEDA008}" srcOrd="4" destOrd="0" presId="urn:microsoft.com/office/officeart/2008/layout/VerticalCurvedList"/>
    <dgm:cxn modelId="{C203E693-5430-4431-BF20-EA8BD4FED57F}" type="presParOf" srcId="{4D7180D1-8293-411A-9D17-152D1BEDA008}" destId="{D56FBE25-F2E5-487C-8C47-9B019205D841}" srcOrd="0" destOrd="0" presId="urn:microsoft.com/office/officeart/2008/layout/VerticalCurvedList"/>
    <dgm:cxn modelId="{B13987CF-396A-4383-A9FF-D8346F361439}" type="presParOf" srcId="{D537780E-A5EC-49B9-8095-558747EFE607}" destId="{C555B4C2-EE78-49CE-BA72-329231483EF5}" srcOrd="5" destOrd="0" presId="urn:microsoft.com/office/officeart/2008/layout/VerticalCurvedList"/>
    <dgm:cxn modelId="{60C06315-2298-47B6-A7CF-99EE7ADF74DA}" type="presParOf" srcId="{D537780E-A5EC-49B9-8095-558747EFE607}" destId="{CB07E062-5451-4716-BF7F-8E4BF2BF2C69}" srcOrd="6" destOrd="0" presId="urn:microsoft.com/office/officeart/2008/layout/VerticalCurvedList"/>
    <dgm:cxn modelId="{5B217EA8-90B7-4B11-AEC5-6BF750C1587B}" type="presParOf" srcId="{CB07E062-5451-4716-BF7F-8E4BF2BF2C69}" destId="{659E1022-A73D-48A4-B821-E13DAC8EDF28}" srcOrd="0" destOrd="0" presId="urn:microsoft.com/office/officeart/2008/layout/VerticalCurvedList"/>
    <dgm:cxn modelId="{96E6D1D7-CABB-413E-A6D1-5A2A39B38C74}" type="presParOf" srcId="{D537780E-A5EC-49B9-8095-558747EFE607}" destId="{9DF849C5-38C2-428D-90B0-85E530410B8F}" srcOrd="7" destOrd="0" presId="urn:microsoft.com/office/officeart/2008/layout/VerticalCurvedList"/>
    <dgm:cxn modelId="{2325EE91-9591-4013-AFD3-77654A2CAB2C}" type="presParOf" srcId="{D537780E-A5EC-49B9-8095-558747EFE607}" destId="{AB38FAA4-BE23-4AB0-86A1-F6C85E1D8E5B}" srcOrd="8" destOrd="0" presId="urn:microsoft.com/office/officeart/2008/layout/VerticalCurvedList"/>
    <dgm:cxn modelId="{375624EE-D23E-4899-8007-F0B2C58E0FB7}" type="presParOf" srcId="{AB38FAA4-BE23-4AB0-86A1-F6C85E1D8E5B}" destId="{79F1F22E-B7AA-4AD3-9F83-D6B8FBD1FE7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D663C2-4971-448C-857A-8C76C926BDE0}">
      <dsp:nvSpPr>
        <dsp:cNvPr id="0" name=""/>
        <dsp:cNvSpPr/>
      </dsp:nvSpPr>
      <dsp:spPr>
        <a:xfrm>
          <a:off x="-4514928" y="-714259"/>
          <a:ext cx="5549792" cy="5549792"/>
        </a:xfrm>
        <a:prstGeom prst="blockArc">
          <a:avLst>
            <a:gd name="adj1" fmla="val 18900000"/>
            <a:gd name="adj2" fmla="val 2700000"/>
            <a:gd name="adj3" fmla="val 38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117FF7-7DD0-4067-B9CC-841CD425C018}">
      <dsp:nvSpPr>
        <dsp:cNvPr id="0" name=""/>
        <dsp:cNvSpPr/>
      </dsp:nvSpPr>
      <dsp:spPr>
        <a:xfrm>
          <a:off x="562608" y="316843"/>
          <a:ext cx="5552411" cy="634016"/>
        </a:xfrm>
        <a:prstGeom prst="round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3251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rgbClr val="7030A0"/>
              </a:solidFill>
              <a:latin typeface="Bodoni MT" panose="02070603080606020203" pitchFamily="18" charset="0"/>
            </a:rPr>
            <a:t>Introduction</a:t>
          </a:r>
          <a:endParaRPr lang="en-IN" sz="3000" kern="1200" dirty="0">
            <a:solidFill>
              <a:srgbClr val="7030A0"/>
            </a:solidFill>
            <a:latin typeface="Bodoni MT" panose="02070603080606020203" pitchFamily="18" charset="0"/>
          </a:endParaRPr>
        </a:p>
      </dsp:txBody>
      <dsp:txXfrm>
        <a:off x="593558" y="347793"/>
        <a:ext cx="5490511" cy="572116"/>
      </dsp:txXfrm>
    </dsp:sp>
    <dsp:sp modelId="{9F44F06B-DC34-4867-AFE4-3B514B9DC50B}">
      <dsp:nvSpPr>
        <dsp:cNvPr id="0" name=""/>
        <dsp:cNvSpPr/>
      </dsp:nvSpPr>
      <dsp:spPr>
        <a:xfrm>
          <a:off x="236915" y="249768"/>
          <a:ext cx="747553" cy="7681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1AE0D1-0CAD-4F5C-8A3A-4BFEA2FFD8D4}">
      <dsp:nvSpPr>
        <dsp:cNvPr id="0" name=""/>
        <dsp:cNvSpPr/>
      </dsp:nvSpPr>
      <dsp:spPr>
        <a:xfrm>
          <a:off x="1162439" y="1268033"/>
          <a:ext cx="5091607" cy="634016"/>
        </a:xfrm>
        <a:prstGeom prst="round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3251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rgbClr val="7030A0"/>
              </a:solidFill>
              <a:latin typeface="Bodoni MT" panose="02070603080606020203" pitchFamily="18" charset="0"/>
            </a:rPr>
            <a:t>Methodology</a:t>
          </a:r>
          <a:endParaRPr lang="en-IN" sz="3000" kern="1200" dirty="0">
            <a:solidFill>
              <a:srgbClr val="7030A0"/>
            </a:solidFill>
            <a:latin typeface="Bodoni MT" panose="02070603080606020203" pitchFamily="18" charset="0"/>
          </a:endParaRPr>
        </a:p>
      </dsp:txBody>
      <dsp:txXfrm>
        <a:off x="1193389" y="1298983"/>
        <a:ext cx="5029707" cy="572116"/>
      </dsp:txXfrm>
    </dsp:sp>
    <dsp:sp modelId="{D56FBE25-F2E5-487C-8C47-9B019205D841}">
      <dsp:nvSpPr>
        <dsp:cNvPr id="0" name=""/>
        <dsp:cNvSpPr/>
      </dsp:nvSpPr>
      <dsp:spPr>
        <a:xfrm>
          <a:off x="577927" y="1188781"/>
          <a:ext cx="792520" cy="7925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55B4C2-EE78-49CE-BA72-329231483EF5}">
      <dsp:nvSpPr>
        <dsp:cNvPr id="0" name=""/>
        <dsp:cNvSpPr/>
      </dsp:nvSpPr>
      <dsp:spPr>
        <a:xfrm>
          <a:off x="1143873" y="2203195"/>
          <a:ext cx="5091607" cy="634016"/>
        </a:xfrm>
        <a:prstGeom prst="round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3251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rgbClr val="7030A0"/>
              </a:solidFill>
              <a:latin typeface="Bodoni MT" panose="02070603080606020203" pitchFamily="18" charset="0"/>
            </a:rPr>
            <a:t>Insights and findings</a:t>
          </a:r>
        </a:p>
      </dsp:txBody>
      <dsp:txXfrm>
        <a:off x="1174823" y="2234145"/>
        <a:ext cx="5029707" cy="572116"/>
      </dsp:txXfrm>
    </dsp:sp>
    <dsp:sp modelId="{659E1022-A73D-48A4-B821-E13DAC8EDF28}">
      <dsp:nvSpPr>
        <dsp:cNvPr id="0" name=""/>
        <dsp:cNvSpPr/>
      </dsp:nvSpPr>
      <dsp:spPr>
        <a:xfrm>
          <a:off x="585290" y="2132609"/>
          <a:ext cx="792520" cy="7925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F849C5-38C2-428D-90B0-85E530410B8F}">
      <dsp:nvSpPr>
        <dsp:cNvPr id="0" name=""/>
        <dsp:cNvSpPr/>
      </dsp:nvSpPr>
      <dsp:spPr>
        <a:xfrm>
          <a:off x="702385" y="3196414"/>
          <a:ext cx="5412603" cy="634016"/>
        </a:xfrm>
        <a:prstGeom prst="round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3251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rgbClr val="7030A0"/>
              </a:solidFill>
              <a:latin typeface="Bodoni MT" panose="02070603080606020203" pitchFamily="18" charset="0"/>
            </a:rPr>
            <a:t>Conclusion</a:t>
          </a:r>
        </a:p>
      </dsp:txBody>
      <dsp:txXfrm>
        <a:off x="733335" y="3227364"/>
        <a:ext cx="5350703" cy="572116"/>
      </dsp:txXfrm>
    </dsp:sp>
    <dsp:sp modelId="{79F1F22E-B7AA-4AD3-9F83-D6B8FBD1FE71}">
      <dsp:nvSpPr>
        <dsp:cNvPr id="0" name=""/>
        <dsp:cNvSpPr/>
      </dsp:nvSpPr>
      <dsp:spPr>
        <a:xfrm>
          <a:off x="214431" y="3091161"/>
          <a:ext cx="792520" cy="7925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3AF668-9FC3-4EB3-973F-0B4086AC4A8A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60D479-88A9-4575-9133-BA6DD9E1C2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1929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60D479-88A9-4575-9133-BA6DD9E1C287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3243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60D479-88A9-4575-9133-BA6DD9E1C287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0060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60D479-88A9-4575-9133-BA6DD9E1C287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8861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96DE3-5756-BBC7-FC04-C3B4461EBC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CF9A38-CE44-3B82-8CE4-247D8DC58B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F6DF7-70A7-4C1C-5F43-DDF030D9E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C8840-C313-44F2-9989-13CE3ACD08E8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C221D-A200-4B37-E95D-7491E7CF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FBBC5-9061-FFF9-98C0-3DAEF8CC3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55752-D989-4A86-8EDD-996B3EE442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0972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3E3AD-CF45-0EA2-A5E9-30454460C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7C0939-6EFF-60A1-6BE5-3807C9FA53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737518-67F6-80A9-CBF5-62B5AAFA7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C8840-C313-44F2-9989-13CE3ACD08E8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55E55-DC94-81DF-19BB-1B02D327B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89931-9118-BE41-7BE4-5E04CD3D8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55752-D989-4A86-8EDD-996B3EE442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4067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7BEF0C-6358-45CC-7BF4-A576E22028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A8E657-C44A-2635-90D6-022309E226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0F75B-FBAD-E2F1-65EE-C3FA209AC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C8840-C313-44F2-9989-13CE3ACD08E8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E1DAB-89BC-1AEF-66F2-19117F5B2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9362B-611D-65E5-03E5-E9CA407A0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55752-D989-4A86-8EDD-996B3EE442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3396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DBF3A-1CD5-02BB-E24E-AA89FCBC6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B5A75-1620-5EEF-97B4-2448E03E4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ECB35-70FF-6850-A80B-DC7B08550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C8840-C313-44F2-9989-13CE3ACD08E8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D5B1A-11CA-93FD-6876-EF7B483D9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A9982-6D06-9D1A-DF33-C940B84B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55752-D989-4A86-8EDD-996B3EE442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0030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F7B78-3A0C-6243-1ACD-F6BBB3F4B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F376D8-803A-1481-8D6A-83FA3DF74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0570E-E02F-9885-8D5B-FD5CFD680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C8840-C313-44F2-9989-13CE3ACD08E8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6408C-F4B2-6ED5-3837-81B29C416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75B7A-76E8-A90A-A0DB-9339B120B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55752-D989-4A86-8EDD-996B3EE442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6578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EA6A5-D70E-A377-3AEB-A5EEA2F0D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54C72-7163-3FC3-E392-34387FD8EF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F4ADED-8173-1A2A-5EF9-0BFF405E2C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480981-175C-68D3-1649-C819DC657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C8840-C313-44F2-9989-13CE3ACD08E8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10C7D8-CF51-583A-7FFC-68966FF1E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8E8BA-989A-3D1F-97A7-418CE0756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55752-D989-4A86-8EDD-996B3EE442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1926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78BF2-A125-2E30-C36E-4EC5EE79B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11612F-D39D-C31A-AFDA-009F98CBC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939411-47FF-A4FA-C184-A97FB40A3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D2356B-FF1C-7B2D-9A39-4086E8560E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72D399-D7FF-BF6C-304A-31B3A57036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C85288-5C30-74F8-D09C-0784872F6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C8840-C313-44F2-9989-13CE3ACD08E8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4E752B-3077-F9C4-955D-4233DD032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BC724A-59AC-2B3B-3357-8F69630C7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55752-D989-4A86-8EDD-996B3EE442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1232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7402E-47FA-D4D4-A0E4-0575A67BD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07634B-F67A-925B-DE30-1703041DF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C8840-C313-44F2-9989-13CE3ACD08E8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424DCF-307D-F16A-55A1-C7C5FA575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FCA94A-56B9-E4EB-F256-BFB021089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55752-D989-4A86-8EDD-996B3EE442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1161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81E0DD-9119-70DB-3BD9-FC3C9D835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C8840-C313-44F2-9989-13CE3ACD08E8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077422-E760-1525-959A-DE2756053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57D910-F161-0C79-62B4-152050DD9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55752-D989-4A86-8EDD-996B3EE442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4416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96CCF-81DE-9C7E-A958-5D7DF2FDC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0CF8D-27CF-96A8-813B-08AEC9BFB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E6FD8D-F385-EF1F-A879-CF703C6643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118BC8-3A20-4841-78C7-EE7D17535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C8840-C313-44F2-9989-13CE3ACD08E8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89703C-29B7-19C2-48A5-5FE5A2C01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D8A8F-8E8F-F974-8E8E-8ECCB896C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55752-D989-4A86-8EDD-996B3EE442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1735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FD819-76F7-D7BB-4BE1-9BD9F4344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E29440-A36E-7287-403A-CF591C0794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ABF295-C350-FB78-575B-CD7F70B17F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DA2159-9168-B785-EBC4-E3617F6BC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C8840-C313-44F2-9989-13CE3ACD08E8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8C5AB-3569-CE6E-A270-7C101E544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B19E9-C370-0936-09E7-8CC26668F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55752-D989-4A86-8EDD-996B3EE442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6221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C2BE5B-EFB8-3646-DD9A-5E6A2BD37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39A71F-89DF-60BE-F488-EA4462C26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23E9F-4895-854E-E227-751F08D4B2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3C8840-C313-44F2-9989-13CE3ACD08E8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B7C9F-954D-A265-74D0-BDA661F8F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9510B-BB6E-E88A-37F5-A30E634CDD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155752-D989-4A86-8EDD-996B3EE442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9489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shakeb-patel-155a55217/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pngtree.com/freepng/golden-circle-frame-border-vector_9443183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5.jpg"/><Relationship Id="rId5" Type="http://schemas.openxmlformats.org/officeDocument/2006/relationships/image" Target="../media/image2.jpg"/><Relationship Id="rId10" Type="http://schemas.openxmlformats.org/officeDocument/2006/relationships/hyperlink" Target="https://www.linkedin.com/in/aman-shaikh-pune/" TargetMode="External"/><Relationship Id="rId4" Type="http://schemas.openxmlformats.org/officeDocument/2006/relationships/hyperlink" Target="http://www.linkedin.com/in/hemalatha-kasthuri" TargetMode="External"/><Relationship Id="rId9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7" Type="http://schemas.openxmlformats.org/officeDocument/2006/relationships/chart" Target="../charts/chart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cteezy.com/vector-art/1925933-university-education-concept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rinformative.com/job-types-a-guide-to-career-options/" TargetMode="External"/><Relationship Id="rId5" Type="http://schemas.openxmlformats.org/officeDocument/2006/relationships/image" Target="../media/image22.webp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ngtree.com/freepng/thank-you-text-with-blue-watercolor-background-transparent-editable-font_8644590.htm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13.sv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2.png"/><Relationship Id="rId5" Type="http://schemas.openxmlformats.org/officeDocument/2006/relationships/diagramLayout" Target="../diagrams/layout1.xml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diagramData" Target="../diagrams/data1.xml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forbes.com/sites/quora/2017/05/10/the-best-practices-for-training-machine-learning-models/" TargetMode="Externa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F9CCB4-6B6C-C186-F69F-CB21F6CF5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44"/>
            <a:ext cx="12192000" cy="68483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1F96BB-F541-8154-1032-DCD839FFB7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97222" y="592004"/>
            <a:ext cx="10889552" cy="1452283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rgbClr val="F23342"/>
                </a:solidFill>
                <a:effectLst/>
                <a:latin typeface="Britannic Bold" panose="020B0903060703020204" pitchFamily="34" charset="0"/>
                <a:cs typeface="DecoType Thuluth" panose="02010000000000000000" pitchFamily="2" charset="-78"/>
              </a:rPr>
              <a:t>Comprehensive Analysis of Term Deposit Subscriptions by training ML model </a:t>
            </a:r>
            <a:endParaRPr lang="en-IN" sz="4400" dirty="0">
              <a:solidFill>
                <a:srgbClr val="F23342"/>
              </a:solidFill>
              <a:latin typeface="Britannic Bold" panose="020B0903060703020204" pitchFamily="34" charset="0"/>
              <a:cs typeface="DecoType Thuluth" panose="02010000000000000000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A5423-985A-0005-449E-D8E6280C24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9624" y="2063188"/>
            <a:ext cx="9144000" cy="683091"/>
          </a:xfrm>
        </p:spPr>
        <p:txBody>
          <a:bodyPr/>
          <a:lstStyle/>
          <a:p>
            <a:r>
              <a:rPr lang="en-US" dirty="0">
                <a:effectLst/>
              </a:rPr>
              <a:t>Insights and Predictions Across Demographics and Financial Behaviors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48007E-70C9-5246-A2EB-0E818F1AC473}"/>
              </a:ext>
            </a:extLst>
          </p:cNvPr>
          <p:cNvSpPr txBox="1"/>
          <p:nvPr/>
        </p:nvSpPr>
        <p:spPr>
          <a:xfrm>
            <a:off x="3684493" y="5069903"/>
            <a:ext cx="44554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rgbClr val="7030A0"/>
                </a:solidFill>
                <a:latin typeface="Script MT Bold" panose="03040602040607080904" pitchFamily="66" charset="0"/>
              </a:rPr>
              <a:t>Hemalatha</a:t>
            </a:r>
            <a:r>
              <a:rPr lang="en-US" sz="2800" dirty="0">
                <a:solidFill>
                  <a:srgbClr val="7030A0"/>
                </a:solidFill>
                <a:latin typeface="Script MT Bold" panose="03040602040607080904" pitchFamily="66" charset="0"/>
              </a:rPr>
              <a:t> </a:t>
            </a:r>
            <a:r>
              <a:rPr lang="en-US" sz="2800" dirty="0" err="1">
                <a:solidFill>
                  <a:srgbClr val="7030A0"/>
                </a:solidFill>
                <a:latin typeface="Script MT Bold" panose="03040602040607080904" pitchFamily="66" charset="0"/>
              </a:rPr>
              <a:t>Kasthuri</a:t>
            </a:r>
            <a:endParaRPr lang="en-US" sz="2800" dirty="0">
              <a:solidFill>
                <a:srgbClr val="7030A0"/>
              </a:solidFill>
              <a:latin typeface="Script MT Bold" panose="03040602040607080904" pitchFamily="66" charset="0"/>
            </a:endParaRPr>
          </a:p>
          <a:p>
            <a:pPr algn="ctr"/>
            <a:r>
              <a:rPr lang="en-US" dirty="0">
                <a:solidFill>
                  <a:srgbClr val="7030A0"/>
                </a:solidFill>
              </a:rPr>
              <a:t>Student code: fd39_144</a:t>
            </a:r>
          </a:p>
          <a:p>
            <a:pPr algn="ctr" fontAlgn="auto"/>
            <a:r>
              <a:rPr lang="en-US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 id</a:t>
            </a:r>
            <a:endParaRPr lang="en-IN" dirty="0">
              <a:solidFill>
                <a:srgbClr val="7030A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B7E6E14-F3DF-5501-219A-4223DF449E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5" t="-1225" r="24510" b="37253"/>
          <a:stretch/>
        </p:blipFill>
        <p:spPr>
          <a:xfrm>
            <a:off x="9242875" y="3720353"/>
            <a:ext cx="1601855" cy="154761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5AFBCCC-F3B3-2088-A4A5-821C409D84E5}"/>
              </a:ext>
            </a:extLst>
          </p:cNvPr>
          <p:cNvGrpSpPr/>
          <p:nvPr/>
        </p:nvGrpSpPr>
        <p:grpSpPr>
          <a:xfrm>
            <a:off x="7817356" y="3304537"/>
            <a:ext cx="4455459" cy="3379998"/>
            <a:chOff x="7736541" y="3141469"/>
            <a:chExt cx="4455459" cy="337999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3242C1B-6E5E-5954-9FA6-F969B81B4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8850496" y="3141469"/>
              <a:ext cx="2169221" cy="2223296"/>
            </a:xfrm>
            <a:prstGeom prst="rect">
              <a:avLst/>
            </a:prstGeom>
            <a:effectLst>
              <a:glow rad="101600">
                <a:schemeClr val="accent2">
                  <a:lumMod val="20000"/>
                  <a:lumOff val="80000"/>
                  <a:alpha val="60000"/>
                </a:schemeClr>
              </a:glo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957E13-B417-30C1-CC0F-85A3296AF099}"/>
                </a:ext>
              </a:extLst>
            </p:cNvPr>
            <p:cNvSpPr txBox="1"/>
            <p:nvPr/>
          </p:nvSpPr>
          <p:spPr>
            <a:xfrm>
              <a:off x="7736541" y="5444249"/>
              <a:ext cx="44554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b="0" i="0" dirty="0" err="1">
                  <a:solidFill>
                    <a:srgbClr val="7030A0"/>
                  </a:solidFill>
                  <a:effectLst/>
                  <a:latin typeface="Script MT Bold" panose="03040602040607080904" pitchFamily="66" charset="0"/>
                </a:rPr>
                <a:t>Shakeb</a:t>
              </a:r>
              <a:r>
                <a:rPr lang="en-IN" sz="2800" b="0" i="0" dirty="0">
                  <a:solidFill>
                    <a:srgbClr val="7030A0"/>
                  </a:solidFill>
                  <a:effectLst/>
                  <a:latin typeface="Script MT Bold" panose="03040602040607080904" pitchFamily="66" charset="0"/>
                </a:rPr>
                <a:t> </a:t>
              </a:r>
              <a:r>
                <a:rPr lang="en-IN" sz="2800" b="0" i="0" dirty="0" err="1">
                  <a:solidFill>
                    <a:srgbClr val="7030A0"/>
                  </a:solidFill>
                  <a:effectLst/>
                  <a:latin typeface="Script MT Bold" panose="03040602040607080904" pitchFamily="66" charset="0"/>
                </a:rPr>
                <a:t>Mustak</a:t>
              </a:r>
              <a:r>
                <a:rPr lang="en-IN" sz="2800" b="0" i="0" dirty="0">
                  <a:solidFill>
                    <a:srgbClr val="7030A0"/>
                  </a:solidFill>
                  <a:effectLst/>
                  <a:latin typeface="Script MT Bold" panose="03040602040607080904" pitchFamily="66" charset="0"/>
                </a:rPr>
                <a:t> Patel</a:t>
              </a:r>
              <a:endParaRPr lang="en-IN" sz="2800" b="0" i="0" dirty="0">
                <a:solidFill>
                  <a:srgbClr val="000000"/>
                </a:solidFill>
                <a:effectLst/>
                <a:latin typeface="Montserrat" panose="020F0502020204030204" pitchFamily="2" charset="0"/>
              </a:endParaRPr>
            </a:p>
            <a:p>
              <a:pPr algn="ctr"/>
              <a:r>
                <a:rPr lang="en-US" dirty="0">
                  <a:solidFill>
                    <a:srgbClr val="7030A0"/>
                  </a:solidFill>
                </a:rPr>
                <a:t>Student code: fd38_700</a:t>
              </a:r>
            </a:p>
            <a:p>
              <a:pPr algn="ctr" fontAlgn="auto"/>
              <a:r>
                <a:rPr lang="en-US" dirty="0">
                  <a:solidFill>
                    <a:srgbClr val="7030A0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LinkedIn id</a:t>
              </a:r>
              <a:endParaRPr lang="en-IN" dirty="0">
                <a:solidFill>
                  <a:srgbClr val="7030A0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77242655-5781-7790-7CD0-1BC6FEDD7F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1" t="6514" r="20478" b="49502"/>
          <a:stretch/>
        </p:blipFill>
        <p:spPr>
          <a:xfrm rot="222396">
            <a:off x="1483012" y="3612734"/>
            <a:ext cx="1547059" cy="160690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B5491B2-13BF-266C-FB43-2C7465CBB7BB}"/>
              </a:ext>
            </a:extLst>
          </p:cNvPr>
          <p:cNvGrpSpPr/>
          <p:nvPr/>
        </p:nvGrpSpPr>
        <p:grpSpPr>
          <a:xfrm>
            <a:off x="69321" y="3228068"/>
            <a:ext cx="4455459" cy="3393448"/>
            <a:chOff x="7682095" y="3061908"/>
            <a:chExt cx="4455459" cy="339344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12EEEF4-DF41-82AD-500C-7F1C9277F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8704242" y="3061908"/>
              <a:ext cx="2270735" cy="2327341"/>
            </a:xfrm>
            <a:prstGeom prst="rect">
              <a:avLst/>
            </a:prstGeom>
            <a:effectLst>
              <a:glow rad="101600">
                <a:schemeClr val="accent2">
                  <a:lumMod val="20000"/>
                  <a:lumOff val="80000"/>
                  <a:alpha val="60000"/>
                </a:schemeClr>
              </a:glow>
            </a:effec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2E571D-C7B9-4BE8-9931-400D6F707158}"/>
                </a:ext>
              </a:extLst>
            </p:cNvPr>
            <p:cNvSpPr txBox="1"/>
            <p:nvPr/>
          </p:nvSpPr>
          <p:spPr>
            <a:xfrm>
              <a:off x="7682095" y="5378138"/>
              <a:ext cx="44554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b="1" dirty="0">
                  <a:solidFill>
                    <a:srgbClr val="7030A0"/>
                  </a:solidFill>
                  <a:latin typeface="Script MT Bold" panose="03040602040607080904" pitchFamily="66" charset="0"/>
                </a:rPr>
                <a:t>Aman Shaikh</a:t>
              </a:r>
              <a:endParaRPr lang="en-US" sz="2800" dirty="0">
                <a:solidFill>
                  <a:srgbClr val="7030A0"/>
                </a:solidFill>
                <a:latin typeface="Script MT Bold" panose="03040602040607080904" pitchFamily="66" charset="0"/>
              </a:endParaRPr>
            </a:p>
            <a:p>
              <a:pPr algn="ctr"/>
              <a:r>
                <a:rPr lang="en-US" dirty="0">
                  <a:solidFill>
                    <a:srgbClr val="7030A0"/>
                  </a:solidFill>
                </a:rPr>
                <a:t>Student code: fd39_192</a:t>
              </a:r>
            </a:p>
            <a:p>
              <a:pPr algn="ctr"/>
              <a:r>
                <a:rPr lang="en-US" dirty="0">
                  <a:solidFill>
                    <a:srgbClr val="7030A0"/>
                  </a:solidFill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LinkedIn id</a:t>
              </a:r>
              <a:endParaRPr lang="en-US" dirty="0">
                <a:solidFill>
                  <a:srgbClr val="7030A0"/>
                </a:solidFill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2735BDBC-446D-3E0A-8C56-BA51524510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83"/>
          <a:stretch/>
        </p:blipFill>
        <p:spPr>
          <a:xfrm>
            <a:off x="5118846" y="2735397"/>
            <a:ext cx="1806041" cy="185976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996244-22BD-4453-1199-7DCF399FEF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715435" y="2323416"/>
            <a:ext cx="2554941" cy="2618631"/>
          </a:xfrm>
          <a:prstGeom prst="rect">
            <a:avLst/>
          </a:prstGeom>
          <a:effectLst>
            <a:glow rad="101600">
              <a:schemeClr val="accent2">
                <a:lumMod val="20000"/>
                <a:lumOff val="80000"/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05633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06639-C768-730A-C7BD-7DAAC6A7C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99130DE-F621-40AB-DE84-63D164921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44"/>
            <a:ext cx="12192000" cy="68483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88C629-0400-009C-3D8A-98CD37725559}"/>
              </a:ext>
            </a:extLst>
          </p:cNvPr>
          <p:cNvSpPr txBox="1"/>
          <p:nvPr/>
        </p:nvSpPr>
        <p:spPr>
          <a:xfrm>
            <a:off x="417545" y="848183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Aft>
                <a:spcPts val="1000"/>
              </a:spcAft>
            </a:pPr>
            <a:r>
              <a:rPr lang="en-IN" sz="3600" u="sng" dirty="0">
                <a:solidFill>
                  <a:srgbClr val="F23342"/>
                </a:solidFill>
                <a:effectLst/>
                <a:latin typeface="Britannic Bold" panose="020B0903060703020204" pitchFamily="34" charset="0"/>
              </a:rPr>
              <a:t>Monthly Interaction Analysis</a:t>
            </a:r>
            <a:endParaRPr lang="en-US" sz="3600" b="0" i="0" u="sng" dirty="0">
              <a:solidFill>
                <a:srgbClr val="F23342"/>
              </a:solidFill>
              <a:effectLst/>
              <a:latin typeface="Britannic Bold" panose="020B0903060703020204" pitchFamily="34" charset="0"/>
            </a:endParaRPr>
          </a:p>
        </p:txBody>
      </p:sp>
      <p:sp>
        <p:nvSpPr>
          <p:cNvPr id="6" name="Rectangle 26">
            <a:extLst>
              <a:ext uri="{FF2B5EF4-FFF2-40B4-BE49-F238E27FC236}">
                <a16:creationId xmlns:a16="http://schemas.microsoft.com/office/drawing/2014/main" id="{6A53CC34-B968-7A66-9376-25AD4DEC07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5704" y="4147765"/>
            <a:ext cx="216726" cy="353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A6A6A6"/>
                </a:solidFill>
                <a:effectLst/>
                <a:latin typeface="Kollektif"/>
              </a:rPr>
              <a:t> 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llektif"/>
              </a:rPr>
              <a:t>.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8640E3-5462-E729-784E-8902D519FC2F}"/>
              </a:ext>
            </a:extLst>
          </p:cNvPr>
          <p:cNvSpPr txBox="1"/>
          <p:nvPr/>
        </p:nvSpPr>
        <p:spPr>
          <a:xfrm>
            <a:off x="417545" y="1732774"/>
            <a:ext cx="6097554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4867FF"/>
                </a:solidFill>
                <a:effectLst/>
                <a:latin typeface="Kollektif"/>
              </a:rPr>
              <a:t>Optimal Months for Campaigns: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llektif"/>
              </a:rPr>
              <a:t>Higher customer interactions occur in August, June, and October.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A01C3A-290B-6D28-7EE1-871ACBEFD4FE}"/>
              </a:ext>
            </a:extLst>
          </p:cNvPr>
          <p:cNvSpPr txBox="1"/>
          <p:nvPr/>
        </p:nvSpPr>
        <p:spPr>
          <a:xfrm>
            <a:off x="417545" y="2475004"/>
            <a:ext cx="6197859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4867FF"/>
                </a:solidFill>
                <a:effectLst/>
                <a:latin typeface="Kollektif"/>
              </a:rPr>
              <a:t>Impact of Interaction Timing :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llektif"/>
              </a:rPr>
              <a:t>Campaigns during months with fewer interactions could be improved for better customer engagement.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2B5C6A-A4B3-39A8-002F-7D9A8D5FD667}"/>
              </a:ext>
            </a:extLst>
          </p:cNvPr>
          <p:cNvSpPr txBox="1"/>
          <p:nvPr/>
        </p:nvSpPr>
        <p:spPr>
          <a:xfrm>
            <a:off x="417544" y="3475278"/>
            <a:ext cx="6197860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4867FF"/>
                </a:solidFill>
                <a:effectLst/>
                <a:latin typeface="Kollektif"/>
              </a:rPr>
              <a:t>Subscription Rates by Month :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llektif"/>
              </a:rPr>
              <a:t>August has the highest subscription rate (18.25%), followed by June (10.23%) and October (8.42%).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51A094-A27C-E987-382F-44A91D2821D8}"/>
              </a:ext>
            </a:extLst>
          </p:cNvPr>
          <p:cNvSpPr txBox="1"/>
          <p:nvPr/>
        </p:nvSpPr>
        <p:spPr>
          <a:xfrm>
            <a:off x="417545" y="4433242"/>
            <a:ext cx="6197860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4867FF"/>
                </a:solidFill>
                <a:effectLst/>
                <a:latin typeface="Kollektif"/>
              </a:rPr>
              <a:t>Customer Engagement Trends: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llektif"/>
              </a:rPr>
              <a:t>Increased interactions in specific months suggest targeted outreach strategies can enhance campaign effectiveness.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990BA9-C3D1-1CDC-F02A-ED47EA955D7A}"/>
              </a:ext>
            </a:extLst>
          </p:cNvPr>
          <p:cNvSpPr txBox="1"/>
          <p:nvPr/>
        </p:nvSpPr>
        <p:spPr>
          <a:xfrm>
            <a:off x="417543" y="5498909"/>
            <a:ext cx="609755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4867FF"/>
                </a:solidFill>
                <a:effectLst/>
                <a:latin typeface="Kollektif"/>
              </a:rPr>
              <a:t>Seasonal Variations in Engagement :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llektif"/>
              </a:rPr>
              <a:t>Understanding monthly interaction patterns can inform future marketing strategies and resource allocation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D915626-47C2-2AB1-6D4B-D1DF4B049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499" y="2183337"/>
            <a:ext cx="5236405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81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879AD-B44A-39FA-7BC4-4E605D13D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70112E19-E340-CD29-145F-FCD954C78F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898402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8338825D-69AA-100E-E423-C59F49D4F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44"/>
            <a:ext cx="12192000" cy="68483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290971-E5B0-DCE2-B0B9-3DFBC4F3B3EA}"/>
              </a:ext>
            </a:extLst>
          </p:cNvPr>
          <p:cNvSpPr txBox="1"/>
          <p:nvPr/>
        </p:nvSpPr>
        <p:spPr>
          <a:xfrm>
            <a:off x="338107" y="784926"/>
            <a:ext cx="61628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u="sng" dirty="0">
                <a:solidFill>
                  <a:srgbClr val="F23342"/>
                </a:solidFill>
                <a:effectLst/>
                <a:latin typeface="Britannic Bold" panose="020B0903060703020204" pitchFamily="34" charset="0"/>
              </a:rPr>
              <a:t>Communication Methods</a:t>
            </a:r>
            <a:endParaRPr lang="en-IN" sz="4000" u="sng" dirty="0">
              <a:solidFill>
                <a:srgbClr val="F23342"/>
              </a:solidFill>
              <a:latin typeface="Britannic Bold" panose="020B0903060703020204" pitchFamily="34" charset="0"/>
            </a:endParaRP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A086FF1C-7DEC-007E-0532-FE4F5EA661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527596"/>
              </p:ext>
            </p:extLst>
          </p:nvPr>
        </p:nvGraphicFramePr>
        <p:xfrm>
          <a:off x="7165910" y="1921107"/>
          <a:ext cx="4651116" cy="42558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4" name="Rectangle 2">
            <a:extLst>
              <a:ext uri="{FF2B5EF4-FFF2-40B4-BE49-F238E27FC236}">
                <a16:creationId xmlns:a16="http://schemas.microsoft.com/office/drawing/2014/main" id="{ADA1E49B-6C0A-25CE-0A1D-51FF787B1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07" y="1921107"/>
            <a:ext cx="7306646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83.88% of customers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are contacted via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cellular communication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11.23%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customers are contacted via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telephone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Cellular communication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appears to be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preferred and most effective method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reaching customers.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"Unknown" contact type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shows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negligible subscription success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Emphasizes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importance of valid contact details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effective communication.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325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E8CCE-E4F4-8E27-BE72-EF1144B4E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93843-6825-4572-6FFB-A15F5EFE2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2FE313F5-C11B-B126-AE8E-E1B37DBD91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058073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BE7866D-007E-A33F-0D17-18832AE7D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44"/>
            <a:ext cx="12192000" cy="68483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0AEA37-62F2-9E60-0D0D-5CE4C1C2CE20}"/>
              </a:ext>
            </a:extLst>
          </p:cNvPr>
          <p:cNvSpPr txBox="1"/>
          <p:nvPr/>
        </p:nvSpPr>
        <p:spPr>
          <a:xfrm>
            <a:off x="303770" y="782692"/>
            <a:ext cx="36740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u="sng" dirty="0">
                <a:solidFill>
                  <a:srgbClr val="F23342"/>
                </a:solidFill>
                <a:latin typeface="Britannic Bold" panose="020B0903060703020204" pitchFamily="34" charset="0"/>
              </a:rPr>
              <a:t>M</a:t>
            </a:r>
            <a:r>
              <a:rPr lang="en-IN" sz="2400" u="sng" dirty="0" err="1">
                <a:solidFill>
                  <a:srgbClr val="F23342"/>
                </a:solidFill>
                <a:latin typeface="Britannic Bold" panose="020B0903060703020204" pitchFamily="34" charset="0"/>
              </a:rPr>
              <a:t>arital</a:t>
            </a:r>
            <a:r>
              <a:rPr lang="en-IN" sz="2400" u="sng" dirty="0">
                <a:solidFill>
                  <a:srgbClr val="F23342"/>
                </a:solidFill>
                <a:latin typeface="Britannic Bold" panose="020B0903060703020204" pitchFamily="34" charset="0"/>
              </a:rPr>
              <a:t> Status Insights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EAC5F3-9B48-145B-4C28-A726F710BFAC}"/>
              </a:ext>
            </a:extLst>
          </p:cNvPr>
          <p:cNvSpPr txBox="1"/>
          <p:nvPr/>
        </p:nvSpPr>
        <p:spPr>
          <a:xfrm>
            <a:off x="4012163" y="797072"/>
            <a:ext cx="36740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u="sng" dirty="0">
                <a:solidFill>
                  <a:srgbClr val="F23342"/>
                </a:solidFill>
                <a:latin typeface="Britannic Bold" panose="020B0903060703020204" pitchFamily="34" charset="0"/>
              </a:rPr>
              <a:t>Housing Status Impact</a:t>
            </a:r>
            <a:endParaRPr lang="en-IN" sz="2400" u="sng" dirty="0">
              <a:solidFill>
                <a:srgbClr val="F23342"/>
              </a:solidFill>
              <a:latin typeface="Britannic Bold" panose="020B0903060703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D2033-2E2B-6FC6-FCA6-CAF461CCE82F}"/>
              </a:ext>
            </a:extLst>
          </p:cNvPr>
          <p:cNvSpPr txBox="1"/>
          <p:nvPr/>
        </p:nvSpPr>
        <p:spPr>
          <a:xfrm>
            <a:off x="7573870" y="797072"/>
            <a:ext cx="36740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u="sng" dirty="0">
                <a:solidFill>
                  <a:srgbClr val="F23342"/>
                </a:solidFill>
                <a:latin typeface="Britannic Bold" panose="020B0903060703020204" pitchFamily="34" charset="0"/>
              </a:rPr>
              <a:t>Personal Loan Impact</a:t>
            </a:r>
            <a:endParaRPr lang="en-IN" sz="2400" u="sng" dirty="0">
              <a:solidFill>
                <a:srgbClr val="F23342"/>
              </a:solidFill>
              <a:latin typeface="Britannic Bold" panose="020B0903060703020204" pitchFamily="34" charset="0"/>
            </a:endParaRP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AEB9532F-1BF7-2601-2A0B-01834FEEC7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6068484"/>
              </p:ext>
            </p:extLst>
          </p:nvPr>
        </p:nvGraphicFramePr>
        <p:xfrm>
          <a:off x="464458" y="4315668"/>
          <a:ext cx="2784025" cy="22941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DED6EBC8-9AAE-B2C6-6210-91D85AD872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0613372"/>
              </p:ext>
            </p:extLst>
          </p:nvPr>
        </p:nvGraphicFramePr>
        <p:xfrm>
          <a:off x="4239083" y="4430843"/>
          <a:ext cx="2784025" cy="22941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15641DCF-AB44-57BB-7947-ED1BC515CB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7328945"/>
              </p:ext>
            </p:extLst>
          </p:nvPr>
        </p:nvGraphicFramePr>
        <p:xfrm>
          <a:off x="8105068" y="4315668"/>
          <a:ext cx="2784025" cy="22941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1" name="Rectangle 1">
            <a:extLst>
              <a:ext uri="{FF2B5EF4-FFF2-40B4-BE49-F238E27FC236}">
                <a16:creationId xmlns:a16="http://schemas.microsoft.com/office/drawing/2014/main" id="{83CEAB80-7707-F934-489E-7EFB037DEC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770" y="1277624"/>
            <a:ext cx="3783163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Married Individuals Lead in Term Deposit Subscriptions (54.2%)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Shows strong financial commitment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Single and Divorced Individuals Make Up Smaller Groups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Different financial priorities and needs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Banks Can Use Demographics to Customize Products and Strategies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Marketing for Married Couples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Focus on security and long-term benefits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Tailored Products for Families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Offer joint term deposits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Promote through family channels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Data to Improve Marketing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Target married people at different life stages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65F80C6C-9CCD-4BC1-4F74-7C906FBF0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7826" y="1171526"/>
            <a:ext cx="3592811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b="1" dirty="0">
                <a:latin typeface="Arial" panose="020B0604020202020204" pitchFamily="34" charset="0"/>
              </a:rPr>
              <a:t>Customers Without Housing Loans May Have More Disposable Income</a:t>
            </a:r>
            <a:r>
              <a:rPr lang="en-US" altLang="en-US" sz="1400" dirty="0">
                <a:latin typeface="Arial" panose="020B0604020202020204" pitchFamily="34" charset="0"/>
              </a:rPr>
              <a:t>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>
                <a:latin typeface="Arial" panose="020B0604020202020204" pitchFamily="34" charset="0"/>
              </a:rPr>
              <a:t>More likely to subscribe to term deposits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b="1" dirty="0">
                <a:latin typeface="Arial" panose="020B0604020202020204" pitchFamily="34" charset="0"/>
              </a:rPr>
              <a:t>Customer Breakdown</a:t>
            </a:r>
            <a:r>
              <a:rPr lang="en-US" altLang="en-US" sz="1400" dirty="0">
                <a:latin typeface="Arial" panose="020B0604020202020204" pitchFamily="34" charset="0"/>
              </a:rPr>
              <a:t>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>
                <a:latin typeface="Arial" panose="020B0604020202020204" pitchFamily="34" charset="0"/>
              </a:rPr>
              <a:t>78.91% do not have a housing loan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>
                <a:latin typeface="Arial" panose="020B0604020202020204" pitchFamily="34" charset="0"/>
              </a:rPr>
              <a:t>21.09% have a housing loan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b="1" dirty="0">
                <a:latin typeface="Arial" panose="020B0604020202020204" pitchFamily="34" charset="0"/>
              </a:rPr>
              <a:t>Tailored Campaigns for Better Results</a:t>
            </a:r>
            <a:r>
              <a:rPr lang="en-US" altLang="en-US" sz="1400" dirty="0">
                <a:latin typeface="Arial" panose="020B0604020202020204" pitchFamily="34" charset="0"/>
              </a:rPr>
              <a:t>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>
                <a:latin typeface="Arial" panose="020B0604020202020204" pitchFamily="34" charset="0"/>
              </a:rPr>
              <a:t>Focus on customers without housing loans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b="1" dirty="0">
                <a:latin typeface="Arial" panose="020B0604020202020204" pitchFamily="34" charset="0"/>
              </a:rPr>
              <a:t>Understanding Financial Status Is Key</a:t>
            </a:r>
            <a:r>
              <a:rPr lang="en-US" altLang="en-US" sz="1400" dirty="0">
                <a:latin typeface="Arial" panose="020B0604020202020204" pitchFamily="34" charset="0"/>
              </a:rPr>
              <a:t>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>
                <a:latin typeface="Arial" panose="020B0604020202020204" pitchFamily="34" charset="0"/>
              </a:rPr>
              <a:t>Crucial for effective marketing strategies </a:t>
            </a:r>
          </a:p>
        </p:txBody>
      </p:sp>
      <p:sp>
        <p:nvSpPr>
          <p:cNvPr id="30" name="Rectangle 7">
            <a:extLst>
              <a:ext uri="{FF2B5EF4-FFF2-40B4-BE49-F238E27FC236}">
                <a16:creationId xmlns:a16="http://schemas.microsoft.com/office/drawing/2014/main" id="{85F2731D-B59C-482A-7380-679C742DF80C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7636876" y="1209272"/>
            <a:ext cx="3414479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Majority of Customers Do Not Have Personal Loans (93.97%)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Suggests potential financial flexibility for term deposit subscriptions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Most Customers Do Not Have Housing Loans (78.91%)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Indicates more disposable income for potential subscriptions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Opportunity for Targeted Marketing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Focus on customers with financial flexibility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460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CF4EF-2C26-6D33-18D7-8FFF751B3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E57D2-67FF-DBDC-7C5B-D982389C5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6A862EF-88F5-BA8E-9473-FC591A9AF6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50063" y="1825625"/>
            <a:ext cx="6091873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7E22C4-93C4-06F4-2E49-422E2A499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44"/>
            <a:ext cx="12192000" cy="68483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C96C9B-6212-BE64-FBCA-E37F3AE44B71}"/>
              </a:ext>
            </a:extLst>
          </p:cNvPr>
          <p:cNvSpPr txBox="1"/>
          <p:nvPr/>
        </p:nvSpPr>
        <p:spPr>
          <a:xfrm>
            <a:off x="529512" y="827851"/>
            <a:ext cx="41824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u="sng" dirty="0">
                <a:solidFill>
                  <a:srgbClr val="F23342"/>
                </a:solidFill>
                <a:latin typeface="Britannic Bold" panose="020B0903060703020204" pitchFamily="34" charset="0"/>
              </a:rPr>
              <a:t>Education Level Insights</a:t>
            </a:r>
            <a:endParaRPr lang="en-IN" sz="2800" u="sng" dirty="0">
              <a:solidFill>
                <a:srgbClr val="F23342"/>
              </a:solidFill>
              <a:latin typeface="Britannic Bold" panose="020B09030607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E3254-9F11-344E-DF26-2F127E8AD6C8}"/>
              </a:ext>
            </a:extLst>
          </p:cNvPr>
          <p:cNvSpPr txBox="1"/>
          <p:nvPr/>
        </p:nvSpPr>
        <p:spPr>
          <a:xfrm>
            <a:off x="6504214" y="827851"/>
            <a:ext cx="41824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u="sng" dirty="0">
                <a:solidFill>
                  <a:srgbClr val="F23342"/>
                </a:solidFill>
                <a:latin typeface="Britannic Bold" panose="020B0903060703020204" pitchFamily="34" charset="0"/>
              </a:rPr>
              <a:t>Job Type Analysis</a:t>
            </a:r>
            <a:endParaRPr lang="en-IN" sz="2800" u="sng" dirty="0">
              <a:solidFill>
                <a:srgbClr val="F23342"/>
              </a:solidFill>
              <a:latin typeface="Britannic Bold" panose="020B0903060703020204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B927F737-340B-4B9F-969F-E32350844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149433"/>
            <a:ext cx="4590661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Top Job Categories for Subscriptions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Management, Retired, and Technicians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lead in term deposit subscriptions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 Subscriptions from Certain Jobs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Entrepreneurs and Unknown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categories show significantly fewer subscriptions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Opportunity for Targeted Campaigns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Focus on job types with higher conversion rates for better results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F75297CC-9A5E-CFD1-A12A-C0B1EF0314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624" y="1083987"/>
            <a:ext cx="5311451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Education Levels Driving Subscriptions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Secondary and Tertiary Education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contribute the most to subscriptions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Lower Subscription Rates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Customers with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Primary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Unknown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education levels have fewer subscriptions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Target Higher Education Levels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Focus on promoting term deposits to individuals with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secondary and tertiary education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Tailored Marketing Strategies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Design campaigns that align with the educational backgrounds of potential subscribers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ACE404D-6B3D-7602-3D91-64A7F8B215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2347" t="43129" r="11454" b="17573"/>
          <a:stretch/>
        </p:blipFill>
        <p:spPr>
          <a:xfrm>
            <a:off x="6570696" y="5159830"/>
            <a:ext cx="5621304" cy="168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90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A65-60D9-6531-FC55-919EAB256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31519-3384-7284-9F54-E838D72A2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5BE130A-B178-C321-3AAB-2A52E0A7E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5C3772-96AE-B8D2-F402-169CC9D27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44"/>
            <a:ext cx="12192000" cy="68483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0D43F1-8558-58A7-DC30-5F0E051394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" t="20135" r="3923" b="20137"/>
          <a:stretch/>
        </p:blipFill>
        <p:spPr>
          <a:xfrm>
            <a:off x="1925215" y="1185681"/>
            <a:ext cx="8142149" cy="512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465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C024B-3558-F1A6-8235-22A4CA48E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47E6F8-BCFC-D44C-37F1-367D4E7B4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89"/>
            <a:ext cx="12192000" cy="68483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EF6BC9-225F-BC95-3258-A2882D820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30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18BFF-1A1F-EBDC-AC1C-1DDFD4972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FBABED-4F74-AC13-D0BC-0C4FBD761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44"/>
            <a:ext cx="12192000" cy="68483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23C5EE-1B0B-BA45-471C-8A371856C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1"/>
            <a:ext cx="12192000" cy="685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165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3CE10-06C4-D123-B4F3-495356818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DC9C33-5AB0-9E7B-0C78-0B1ECB84F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4470"/>
            <a:ext cx="12290612" cy="69827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672E23-9939-F673-BBC7-793652C3FD05}"/>
              </a:ext>
            </a:extLst>
          </p:cNvPr>
          <p:cNvSpPr txBox="1"/>
          <p:nvPr/>
        </p:nvSpPr>
        <p:spPr>
          <a:xfrm>
            <a:off x="4580964" y="1843153"/>
            <a:ext cx="6096000" cy="43550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Aft>
                <a:spcPts val="1000"/>
              </a:spcAft>
            </a:pPr>
            <a:r>
              <a:rPr lang="en-US" b="1" i="0" dirty="0">
                <a:solidFill>
                  <a:srgbClr val="000000"/>
                </a:solidFill>
                <a:effectLst/>
                <a:latin typeface="Kollektif"/>
              </a:rPr>
              <a:t>Objective of the Analysis: </a:t>
            </a:r>
            <a:r>
              <a:rPr lang="en-US" b="0" i="0" dirty="0">
                <a:solidFill>
                  <a:srgbClr val="000000"/>
                </a:solidFill>
                <a:effectLst/>
                <a:latin typeface="Kollektif"/>
              </a:rPr>
              <a:t>Analyze the effectiveness of telemarketing campaigns conducted by a Portuguese bank to promote term deposits.</a:t>
            </a:r>
          </a:p>
          <a:p>
            <a:pPr algn="l" rtl="0">
              <a:spcAft>
                <a:spcPts val="1000"/>
              </a:spcAft>
            </a:pPr>
            <a:r>
              <a:rPr lang="en-US" b="1" i="0" dirty="0">
                <a:solidFill>
                  <a:srgbClr val="000000"/>
                </a:solidFill>
                <a:effectLst/>
                <a:latin typeface="Kollektif"/>
              </a:rPr>
              <a:t>Key Insights: </a:t>
            </a:r>
            <a:r>
              <a:rPr lang="en-US" b="0" i="0" dirty="0">
                <a:solidFill>
                  <a:srgbClr val="000000"/>
                </a:solidFill>
                <a:effectLst/>
                <a:latin typeface="Kollektif"/>
              </a:rPr>
              <a:t>Older age groups tend to have higher average balances, indicating a greater likelihood to subscribe to term deposits. August has the highest subscription rate (18.25%), followed by June (10.23%) and October (8.42%). Cellular communication is the most effective method for customer contact (83.88%).</a:t>
            </a:r>
          </a:p>
          <a:p>
            <a:pPr algn="l" rtl="0">
              <a:spcAft>
                <a:spcPts val="1000"/>
              </a:spcAft>
            </a:pPr>
            <a:r>
              <a:rPr lang="en-US" b="1" i="0" dirty="0">
                <a:solidFill>
                  <a:srgbClr val="000000"/>
                </a:solidFill>
                <a:effectLst/>
                <a:latin typeface="Kollektif"/>
              </a:rPr>
              <a:t>Target Demographics: </a:t>
            </a:r>
            <a:r>
              <a:rPr lang="en-US" b="0" i="0" dirty="0">
                <a:solidFill>
                  <a:srgbClr val="000000"/>
                </a:solidFill>
                <a:effectLst/>
                <a:latin typeface="Kollektif"/>
              </a:rPr>
              <a:t>High-potential groups identified include Management, Retired individuals, and Technicians.</a:t>
            </a:r>
          </a:p>
          <a:p>
            <a:pPr algn="l" rtl="0"/>
            <a:r>
              <a:rPr lang="en-US" b="1" i="0" dirty="0">
                <a:solidFill>
                  <a:srgbClr val="000000"/>
                </a:solidFill>
                <a:effectLst/>
                <a:latin typeface="Kollektif"/>
              </a:rPr>
              <a:t>Financial Considerations: </a:t>
            </a:r>
            <a:r>
              <a:rPr lang="en-US" b="0" i="0" dirty="0">
                <a:solidFill>
                  <a:srgbClr val="000000"/>
                </a:solidFill>
                <a:effectLst/>
                <a:latin typeface="Kollektif"/>
              </a:rPr>
              <a:t>A significant portion of customers (78.91%) do not have housing loans, suggesting they may have more disposable income for term deposits.</a:t>
            </a:r>
          </a:p>
        </p:txBody>
      </p:sp>
      <p:pic>
        <p:nvPicPr>
          <p:cNvPr id="1028" name="Picture 4" descr="Piggy Bank with Coins · Free Stock Photo">
            <a:extLst>
              <a:ext uri="{FF2B5EF4-FFF2-40B4-BE49-F238E27FC236}">
                <a16:creationId xmlns:a16="http://schemas.microsoft.com/office/drawing/2014/main" id="{A5B0244A-DC53-077B-A3B6-0B43EE52DC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8" r="37919"/>
          <a:stretch/>
        </p:blipFill>
        <p:spPr bwMode="auto">
          <a:xfrm>
            <a:off x="0" y="726141"/>
            <a:ext cx="4132730" cy="613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919641-BA25-3CDD-8045-E455517F62AE}"/>
              </a:ext>
            </a:extLst>
          </p:cNvPr>
          <p:cNvSpPr txBox="1"/>
          <p:nvPr/>
        </p:nvSpPr>
        <p:spPr>
          <a:xfrm>
            <a:off x="4536142" y="1421468"/>
            <a:ext cx="6705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F23342"/>
                </a:solidFill>
                <a:effectLst/>
              </a:rPr>
              <a:t>Term Deposit Subscription Analysis and Prediction</a:t>
            </a:r>
            <a:endParaRPr lang="en-IN" sz="2400" b="1" u="sng" dirty="0">
              <a:solidFill>
                <a:srgbClr val="F233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745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667F8-01FC-2AEA-4B91-C0975D84B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8392A8-16E3-A2D6-D8C4-6E50B8A00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44"/>
            <a:ext cx="12192000" cy="68483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2E0D86-02C9-09C8-87C1-93F895C24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060" y="1990888"/>
            <a:ext cx="6858000" cy="685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5ECDA40-1CA9-9342-0208-4454636A1DC4}"/>
              </a:ext>
            </a:extLst>
          </p:cNvPr>
          <p:cNvGrpSpPr/>
          <p:nvPr/>
        </p:nvGrpSpPr>
        <p:grpSpPr>
          <a:xfrm>
            <a:off x="-107576" y="1194796"/>
            <a:ext cx="6651811" cy="4121274"/>
            <a:chOff x="-197223" y="836208"/>
            <a:chExt cx="6544235" cy="5017745"/>
          </a:xfrm>
        </p:grpSpPr>
        <p:graphicFrame>
          <p:nvGraphicFramePr>
            <p:cNvPr id="9" name="Diagram 8">
              <a:extLst>
                <a:ext uri="{FF2B5EF4-FFF2-40B4-BE49-F238E27FC236}">
                  <a16:creationId xmlns:a16="http://schemas.microsoft.com/office/drawing/2014/main" id="{C492E39A-A25A-D6F5-4B82-EF80E81FE0A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91703288"/>
                </p:ext>
              </p:extLst>
            </p:nvPr>
          </p:nvGraphicFramePr>
          <p:xfrm>
            <a:off x="-197223" y="836208"/>
            <a:ext cx="6544235" cy="501774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pic>
          <p:nvPicPr>
            <p:cNvPr id="11" name="Graphic 10" descr="Office worker">
              <a:extLst>
                <a:ext uri="{FF2B5EF4-FFF2-40B4-BE49-F238E27FC236}">
                  <a16:creationId xmlns:a16="http://schemas.microsoft.com/office/drawing/2014/main" id="{B762D662-B829-3769-92F4-1AB345D0B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861" y="1164955"/>
              <a:ext cx="762445" cy="762444"/>
            </a:xfrm>
            <a:prstGeom prst="rect">
              <a:avLst/>
            </a:prstGeom>
          </p:spPr>
        </p:pic>
        <p:pic>
          <p:nvPicPr>
            <p:cNvPr id="13" name="Graphic 12" descr="Circles with arrows">
              <a:extLst>
                <a:ext uri="{FF2B5EF4-FFF2-40B4-BE49-F238E27FC236}">
                  <a16:creationId xmlns:a16="http://schemas.microsoft.com/office/drawing/2014/main" id="{27976796-3985-28F2-3AF3-BE313443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7846" y="2318966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Presentation with pie chart">
              <a:extLst>
                <a:ext uri="{FF2B5EF4-FFF2-40B4-BE49-F238E27FC236}">
                  <a16:creationId xmlns:a16="http://schemas.microsoft.com/office/drawing/2014/main" id="{847FB9CC-E42E-5E7C-1875-8CED20ADD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96045" y="3624933"/>
              <a:ext cx="736116" cy="736115"/>
            </a:xfrm>
            <a:prstGeom prst="rect">
              <a:avLst/>
            </a:prstGeom>
          </p:spPr>
        </p:pic>
        <p:pic>
          <p:nvPicPr>
            <p:cNvPr id="17" name="Graphic 16" descr="Handshake">
              <a:extLst>
                <a:ext uri="{FF2B5EF4-FFF2-40B4-BE49-F238E27FC236}">
                  <a16:creationId xmlns:a16="http://schemas.microsoft.com/office/drawing/2014/main" id="{153E91EC-F9D7-E944-648F-A9B3A8619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5860" y="4661573"/>
              <a:ext cx="736116" cy="914400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66D6A4A-4C2E-D7A7-3255-FA205A20CD3F}"/>
              </a:ext>
            </a:extLst>
          </p:cNvPr>
          <p:cNvSpPr txBox="1"/>
          <p:nvPr/>
        </p:nvSpPr>
        <p:spPr>
          <a:xfrm>
            <a:off x="405795" y="387660"/>
            <a:ext cx="411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u="sng" dirty="0">
                <a:solidFill>
                  <a:srgbClr val="F23342"/>
                </a:solidFill>
                <a:latin typeface="Britannic Bold" panose="020B0903060703020204" pitchFamily="34" charset="0"/>
              </a:rPr>
              <a:t>AGENDA</a:t>
            </a:r>
            <a:endParaRPr lang="en-IN" sz="4800" u="sng" dirty="0">
              <a:solidFill>
                <a:srgbClr val="F23342"/>
              </a:solidFill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741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EB7AA-FD8B-9E8A-148C-C816ADB96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D72593-D9F8-B024-18F6-0250E79F1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44"/>
            <a:ext cx="12192000" cy="6848311"/>
          </a:xfrm>
          <a:prstGeom prst="rect">
            <a:avLst/>
          </a:prstGeom>
        </p:spPr>
      </p:pic>
      <p:sp>
        <p:nvSpPr>
          <p:cNvPr id="2" name="Rectangle 14">
            <a:extLst>
              <a:ext uri="{FF2B5EF4-FFF2-40B4-BE49-F238E27FC236}">
                <a16:creationId xmlns:a16="http://schemas.microsoft.com/office/drawing/2014/main" id="{AB444704-DA3F-78CC-4F3E-8BBEF89B2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460" y="428996"/>
            <a:ext cx="3273653" cy="87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A6A6A6"/>
                </a:solidFill>
                <a:effectLst/>
                <a:latin typeface="Kollektif"/>
              </a:rPr>
              <a:t> 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i="0" u="sng" strike="noStrike" cap="none" normalizeH="0" baseline="0" dirty="0">
                <a:ln>
                  <a:noFill/>
                </a:ln>
                <a:solidFill>
                  <a:srgbClr val="F23342"/>
                </a:solidFill>
                <a:effectLst/>
                <a:latin typeface="Britannic Bold" panose="020B0903060703020204" pitchFamily="34" charset="0"/>
              </a:rPr>
              <a:t>Introduction</a:t>
            </a:r>
            <a:endParaRPr kumimoji="0" lang="en-US" altLang="en-US" sz="1200" i="0" u="sng" strike="noStrike" cap="none" normalizeH="0" baseline="0" dirty="0">
              <a:ln>
                <a:noFill/>
              </a:ln>
              <a:solidFill>
                <a:srgbClr val="F23342"/>
              </a:solidFill>
              <a:effectLst/>
              <a:latin typeface="Britannic Bold" panose="020B0903060703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916895C-FB59-6F63-4C40-FDCCA074C5E9}"/>
              </a:ext>
            </a:extLst>
          </p:cNvPr>
          <p:cNvGrpSpPr/>
          <p:nvPr/>
        </p:nvGrpSpPr>
        <p:grpSpPr>
          <a:xfrm>
            <a:off x="361952" y="1747194"/>
            <a:ext cx="3402105" cy="3309819"/>
            <a:chOff x="936813" y="3261903"/>
            <a:chExt cx="3402105" cy="330981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0F7ACA2-2A0D-0C1B-3986-F5F9B36B67D1}"/>
                </a:ext>
              </a:extLst>
            </p:cNvPr>
            <p:cNvSpPr txBox="1"/>
            <p:nvPr/>
          </p:nvSpPr>
          <p:spPr>
            <a:xfrm>
              <a:off x="936813" y="3261903"/>
              <a:ext cx="24877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3B2675"/>
                  </a:solidFill>
                  <a:effectLst/>
                  <a:latin typeface="Kollektif"/>
                </a:rPr>
                <a:t>Objective of the Project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494250-7CA4-EAA1-0A86-4B899384DD40}"/>
                </a:ext>
              </a:extLst>
            </p:cNvPr>
            <p:cNvSpPr txBox="1"/>
            <p:nvPr/>
          </p:nvSpPr>
          <p:spPr>
            <a:xfrm>
              <a:off x="936813" y="3606808"/>
              <a:ext cx="3402105" cy="29649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l" rtl="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000000"/>
                  </a:solidFill>
                  <a:effectLst/>
                  <a:latin typeface="Kollektif"/>
                </a:rPr>
                <a:t>This project focuses on evaluating the effectiveness of telemarketing campaigns conducted by a prominent Portuguese bank aimed at promoting term deposits.</a:t>
              </a:r>
            </a:p>
            <a:p>
              <a:pPr marL="285750" indent="-285750" algn="l" rtl="0"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000000"/>
                  </a:solidFill>
                  <a:effectLst/>
                  <a:latin typeface="Kollektif"/>
                </a:rPr>
                <a:t>Our primary goal is to enhance marketing strategies to improve both customer acquisition and retention rates.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D5BFFDD-5995-A1D6-CD74-98833F843697}"/>
              </a:ext>
            </a:extLst>
          </p:cNvPr>
          <p:cNvGrpSpPr/>
          <p:nvPr/>
        </p:nvGrpSpPr>
        <p:grpSpPr>
          <a:xfrm>
            <a:off x="4068853" y="1747194"/>
            <a:ext cx="3527611" cy="4062651"/>
            <a:chOff x="4556312" y="3315693"/>
            <a:chExt cx="3527611" cy="406265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344AB2-97C2-9E98-5C59-D0047F7F60FD}"/>
                </a:ext>
              </a:extLst>
            </p:cNvPr>
            <p:cNvSpPr txBox="1"/>
            <p:nvPr/>
          </p:nvSpPr>
          <p:spPr>
            <a:xfrm>
              <a:off x="4556312" y="3315693"/>
              <a:ext cx="30793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3B2675"/>
                  </a:solidFill>
                  <a:effectLst/>
                  <a:latin typeface="Kollektif"/>
                </a:rPr>
                <a:t>Importance of Term Deposits</a:t>
              </a:r>
              <a:endPara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A66BAC-8287-6795-1424-4DAFF6E634FF}"/>
                </a:ext>
              </a:extLst>
            </p:cNvPr>
            <p:cNvSpPr txBox="1"/>
            <p:nvPr/>
          </p:nvSpPr>
          <p:spPr>
            <a:xfrm>
              <a:off x="4556312" y="3685025"/>
              <a:ext cx="3527611" cy="36933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Kollektif"/>
                </a:rPr>
                <a:t>Term deposits play a vital role in the financial stability of banks, providing a steady stream of income.</a:t>
              </a:r>
              <a:endPara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Kollektif"/>
                </a:rPr>
                <a:t>Identifying customer segments that are more likely to invest in term deposits can significantly enhance marketing efficiency.</a:t>
              </a:r>
              <a:endPara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Kollektif"/>
                </a:rPr>
                <a:t>Understanding the importance of term deposits helps in tailoring marketing strategies to meet customer needs effectively.</a:t>
              </a:r>
              <a:endPara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9259F4D-0B89-FB42-000B-4D55DA2F7B88}"/>
              </a:ext>
            </a:extLst>
          </p:cNvPr>
          <p:cNvGrpSpPr/>
          <p:nvPr/>
        </p:nvGrpSpPr>
        <p:grpSpPr>
          <a:xfrm>
            <a:off x="7990913" y="1747194"/>
            <a:ext cx="3806638" cy="3750855"/>
            <a:chOff x="8574741" y="3289688"/>
            <a:chExt cx="3806638" cy="375085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D98F71-36CE-2F5D-626E-43C25A727918}"/>
                </a:ext>
              </a:extLst>
            </p:cNvPr>
            <p:cNvSpPr txBox="1"/>
            <p:nvPr/>
          </p:nvSpPr>
          <p:spPr>
            <a:xfrm>
              <a:off x="8574741" y="3289688"/>
              <a:ext cx="292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3B2675"/>
                  </a:solidFill>
                  <a:effectLst/>
                  <a:latin typeface="Kollektif"/>
                </a:rPr>
                <a:t>Methodological Approach</a:t>
              </a:r>
              <a:endPara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6FF5126-CE8B-1A6C-AC8B-E0AFB83D722B}"/>
                </a:ext>
              </a:extLst>
            </p:cNvPr>
            <p:cNvSpPr txBox="1"/>
            <p:nvPr/>
          </p:nvSpPr>
          <p:spPr>
            <a:xfrm>
              <a:off x="8589307" y="3624223"/>
              <a:ext cx="3792072" cy="34163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Kollektif"/>
                </a:rPr>
                <a:t>Utilize advanced data analytics techniques to identify key trends and insights from historical campaign data.</a:t>
              </a:r>
              <a:endPara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Kollektif"/>
                </a:rPr>
                <a:t>Implement machine learning algorithms to predict customer responses and optimize targeting strategies for future campaigns.</a:t>
              </a:r>
              <a:endPara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Kollektif"/>
                </a:rPr>
                <a:t>Conduct A/B testing to evaluate the effectiveness of different marketing approaches and refine messaging accordingly.</a:t>
              </a:r>
              <a:endPara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6213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DA8B3-9100-00A1-1A63-3DDF3FFDD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66829E-5A6E-130C-7F79-8DEECED06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44"/>
            <a:ext cx="12192000" cy="68483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DF0DF2-C5F9-FC59-56A0-4C6B05A6B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A7B536-3CF7-AE70-C28D-79266152CB65}"/>
              </a:ext>
            </a:extLst>
          </p:cNvPr>
          <p:cNvSpPr txBox="1"/>
          <p:nvPr/>
        </p:nvSpPr>
        <p:spPr>
          <a:xfrm>
            <a:off x="770964" y="1067181"/>
            <a:ext cx="60960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" b="0" i="0" u="none" strike="noStrike" cap="none" normalizeH="0" baseline="0" dirty="0">
                <a:ln>
                  <a:noFill/>
                </a:ln>
                <a:solidFill>
                  <a:srgbClr val="A6A6A6"/>
                </a:solidFill>
                <a:effectLst/>
                <a:latin typeface="Kollektif"/>
              </a:rPr>
              <a:t> </a:t>
            </a:r>
            <a:endParaRPr kumimoji="0" lang="en-US" altLang="en-US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i="0" u="sng" strike="noStrike" cap="none" normalizeH="0" baseline="0" dirty="0">
                <a:ln>
                  <a:noFill/>
                </a:ln>
                <a:solidFill>
                  <a:srgbClr val="F23342"/>
                </a:solidFill>
                <a:effectLst/>
                <a:latin typeface="Britannic Bold" panose="020B0903060703020204" pitchFamily="34" charset="0"/>
              </a:rPr>
              <a:t>Methodology</a:t>
            </a:r>
            <a:endParaRPr kumimoji="0" lang="en-US" altLang="en-US" sz="800" i="0" u="sng" strike="noStrike" cap="none" normalizeH="0" baseline="0" dirty="0">
              <a:ln>
                <a:noFill/>
              </a:ln>
              <a:solidFill>
                <a:srgbClr val="F23342"/>
              </a:solidFill>
              <a:effectLst/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65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12C1B-04DE-C6A3-F578-76CA34B57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8E3CF6-975E-BB31-3B8F-62E8E8A0A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44"/>
            <a:ext cx="12192000" cy="68483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7F7D2C-54F5-8F8F-2628-456D7F638748}"/>
              </a:ext>
            </a:extLst>
          </p:cNvPr>
          <p:cNvSpPr txBox="1"/>
          <p:nvPr/>
        </p:nvSpPr>
        <p:spPr>
          <a:xfrm>
            <a:off x="457199" y="857779"/>
            <a:ext cx="91260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u="sng" dirty="0">
                <a:solidFill>
                  <a:srgbClr val="F23342"/>
                </a:solidFill>
                <a:latin typeface="Britannic Bold" panose="020B0903060703020204" pitchFamily="34" charset="0"/>
              </a:rPr>
              <a:t>Used </a:t>
            </a:r>
            <a:r>
              <a:rPr lang="en-US" sz="3600" u="sng" dirty="0" err="1">
                <a:solidFill>
                  <a:srgbClr val="F23342"/>
                </a:solidFill>
                <a:latin typeface="Britannic Bold" panose="020B0903060703020204" pitchFamily="34" charset="0"/>
              </a:rPr>
              <a:t>softwares</a:t>
            </a:r>
            <a:r>
              <a:rPr lang="en-US" sz="3600" u="sng" dirty="0">
                <a:solidFill>
                  <a:srgbClr val="F23342"/>
                </a:solidFill>
                <a:latin typeface="Britannic Bold" panose="020B0903060703020204" pitchFamily="34" charset="0"/>
              </a:rPr>
              <a:t> and files to train ML model</a:t>
            </a:r>
            <a:endParaRPr lang="en-IN" sz="3600" u="sng" dirty="0">
              <a:solidFill>
                <a:srgbClr val="F23342"/>
              </a:solidFill>
              <a:latin typeface="Britannic Bold" panose="020B0903060703020204" pitchFamily="34" charset="0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CFE87C7E-3A74-C7A3-7E09-3AD06C08B2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6503331"/>
              </p:ext>
            </p:extLst>
          </p:nvPr>
        </p:nvGraphicFramePr>
        <p:xfrm>
          <a:off x="3331028" y="1138335"/>
          <a:ext cx="7660433" cy="57148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6FA502B-8D30-F587-1F34-3ADCA3CFA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520888" y="1712258"/>
            <a:ext cx="7718612" cy="51457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425BC1-7088-71B0-25B3-D90FE56F0FBA}"/>
              </a:ext>
            </a:extLst>
          </p:cNvPr>
          <p:cNvSpPr txBox="1"/>
          <p:nvPr/>
        </p:nvSpPr>
        <p:spPr>
          <a:xfrm>
            <a:off x="870080" y="1869885"/>
            <a:ext cx="6162868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Kollektif"/>
              </a:rPr>
              <a:t>CSV file (train.csv and test.csv)</a:t>
            </a:r>
          </a:p>
          <a:p>
            <a:pPr marL="285750" indent="-285750" algn="l" rtl="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Kollektif"/>
              </a:rPr>
              <a:t>Jupiter Notebook to execute python code</a:t>
            </a:r>
          </a:p>
          <a:p>
            <a:pPr marL="285750" indent="-285750" algn="l" rtl="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Kollektif"/>
              </a:rPr>
              <a:t>Random forest, linear regression, Label encoder was used in this project to train ML model</a:t>
            </a:r>
          </a:p>
          <a:p>
            <a:pPr marL="285750" indent="-285750" algn="l" rtl="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Kollektif"/>
              </a:rPr>
              <a:t>Power-bi to generate insights and to perform EDA</a:t>
            </a:r>
            <a:endParaRPr lang="en-US" b="0" i="0" dirty="0">
              <a:solidFill>
                <a:srgbClr val="000000"/>
              </a:solidFill>
              <a:effectLst/>
              <a:latin typeface="Kollektif"/>
            </a:endParaRPr>
          </a:p>
        </p:txBody>
      </p:sp>
    </p:spTree>
    <p:extLst>
      <p:ext uri="{BB962C8B-B14F-4D97-AF65-F5344CB8AC3E}">
        <p14:creationId xmlns:p14="http://schemas.microsoft.com/office/powerpoint/2010/main" val="342485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452C4-9161-A19D-ECE8-DF7030358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AE6F8C-5A7D-498A-716E-195CAD4DC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44"/>
            <a:ext cx="12192000" cy="68483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7C0251-1B2B-AD31-CF55-DBC2E3AC1EE2}"/>
              </a:ext>
            </a:extLst>
          </p:cNvPr>
          <p:cNvSpPr txBox="1"/>
          <p:nvPr/>
        </p:nvSpPr>
        <p:spPr>
          <a:xfrm>
            <a:off x="457200" y="67146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u="sng" dirty="0">
                <a:solidFill>
                  <a:srgbClr val="F23342"/>
                </a:solidFill>
                <a:effectLst/>
                <a:latin typeface="Britannic Bold" panose="020B0903060703020204" pitchFamily="34" charset="0"/>
              </a:rPr>
              <a:t>Insights on Age Groups</a:t>
            </a:r>
            <a:endParaRPr lang="en-IN" sz="3600" u="sng" dirty="0">
              <a:solidFill>
                <a:srgbClr val="F23342"/>
              </a:solidFill>
              <a:latin typeface="Britannic Bold" panose="020B0903060703020204" pitchFamily="34" charset="0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05CB5DD-567C-BB48-BA0C-FD0A9FD7BCB4}"/>
              </a:ext>
            </a:extLst>
          </p:cNvPr>
          <p:cNvGraphicFramePr/>
          <p:nvPr/>
        </p:nvGraphicFramePr>
        <p:xfrm>
          <a:off x="3331028" y="1138335"/>
          <a:ext cx="7660433" cy="57148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9246076-A34C-9735-29B7-F891A5E916B8}"/>
              </a:ext>
            </a:extLst>
          </p:cNvPr>
          <p:cNvSpPr txBox="1"/>
          <p:nvPr/>
        </p:nvSpPr>
        <p:spPr>
          <a:xfrm>
            <a:off x="870080" y="1869885"/>
            <a:ext cx="6162868" cy="2287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Kollektif"/>
              </a:rPr>
              <a:t>Older individuals generally have higher account balances due to accumulated wealth and savings.</a:t>
            </a:r>
          </a:p>
          <a:p>
            <a:pPr marL="285750" indent="-285750" algn="l" rtl="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Kollektif"/>
              </a:rPr>
              <a:t>They are more knowledgeable about financial products, making them likely to invest in term deposits for security.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Kollektif"/>
              </a:rPr>
              <a:t>As retirement approaches, older adults often prioritize asset protection and steady income, increasing term deposit subscriptions.</a:t>
            </a:r>
          </a:p>
        </p:txBody>
      </p:sp>
    </p:spTree>
    <p:extLst>
      <p:ext uri="{BB962C8B-B14F-4D97-AF65-F5344CB8AC3E}">
        <p14:creationId xmlns:p14="http://schemas.microsoft.com/office/powerpoint/2010/main" val="4289345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919</Words>
  <Application>Microsoft Office PowerPoint</Application>
  <PresentationFormat>Widescreen</PresentationFormat>
  <Paragraphs>146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Bodoni MT</vt:lpstr>
      <vt:lpstr>Britannic Bold</vt:lpstr>
      <vt:lpstr>Calibri</vt:lpstr>
      <vt:lpstr>Calibri Light</vt:lpstr>
      <vt:lpstr>Kollektif</vt:lpstr>
      <vt:lpstr>Montserrat</vt:lpstr>
      <vt:lpstr>Script MT Bold</vt:lpstr>
      <vt:lpstr>Office Theme</vt:lpstr>
      <vt:lpstr>Comprehensive Analysis of Term Deposit Subscriptions by training ML model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Hema Latha</dc:creator>
  <cp:lastModifiedBy>Hema Latha</cp:lastModifiedBy>
  <cp:revision>4</cp:revision>
  <dcterms:created xsi:type="dcterms:W3CDTF">2025-01-19T06:14:19Z</dcterms:created>
  <dcterms:modified xsi:type="dcterms:W3CDTF">2025-01-19T13:00:10Z</dcterms:modified>
</cp:coreProperties>
</file>